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24"/>
  </p:notesMasterIdLst>
  <p:sldIdLst>
    <p:sldId id="256" r:id="rId2"/>
    <p:sldId id="302" r:id="rId3"/>
    <p:sldId id="303" r:id="rId4"/>
    <p:sldId id="304" r:id="rId5"/>
    <p:sldId id="305" r:id="rId6"/>
    <p:sldId id="311" r:id="rId7"/>
    <p:sldId id="271" r:id="rId8"/>
    <p:sldId id="312" r:id="rId9"/>
    <p:sldId id="313" r:id="rId10"/>
    <p:sldId id="315" r:id="rId11"/>
    <p:sldId id="316" r:id="rId12"/>
    <p:sldId id="317" r:id="rId13"/>
    <p:sldId id="318" r:id="rId14"/>
    <p:sldId id="319" r:id="rId15"/>
    <p:sldId id="320" r:id="rId16"/>
    <p:sldId id="314" r:id="rId17"/>
    <p:sldId id="306" r:id="rId18"/>
    <p:sldId id="307" r:id="rId19"/>
    <p:sldId id="286" r:id="rId20"/>
    <p:sldId id="308" r:id="rId21"/>
    <p:sldId id="309" r:id="rId22"/>
    <p:sldId id="310"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C8E"/>
    <a:srgbClr val="06588E"/>
    <a:srgbClr val="062CB6"/>
    <a:srgbClr val="1CADE4"/>
    <a:srgbClr val="414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8" autoAdjust="0"/>
    <p:restoredTop sz="82133" autoAdjust="0"/>
  </p:normalViewPr>
  <p:slideViewPr>
    <p:cSldViewPr snapToGrid="0">
      <p:cViewPr varScale="1">
        <p:scale>
          <a:sx n="81" d="100"/>
          <a:sy n="81" d="100"/>
        </p:scale>
        <p:origin x="1136"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88836-D4E0-4AEC-BD60-3B046E2E40A5}" type="datetimeFigureOut">
              <a:rPr lang="en-US" smtClean="0"/>
              <a:t>10/25/2018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126FC-F3EE-4969-86AC-E7A947752647}" type="slidenum">
              <a:rPr lang="en-US" smtClean="0"/>
              <a:t>‹#›</a:t>
            </a:fld>
            <a:endParaRPr lang="en-US"/>
          </a:p>
        </p:txBody>
      </p:sp>
    </p:spTree>
    <p:extLst>
      <p:ext uri="{BB962C8B-B14F-4D97-AF65-F5344CB8AC3E}">
        <p14:creationId xmlns:p14="http://schemas.microsoft.com/office/powerpoint/2010/main" val="325709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17</a:t>
            </a:fld>
            <a:endParaRPr lang="en-US"/>
          </a:p>
        </p:txBody>
      </p:sp>
    </p:spTree>
    <p:extLst>
      <p:ext uri="{BB962C8B-B14F-4D97-AF65-F5344CB8AC3E}">
        <p14:creationId xmlns:p14="http://schemas.microsoft.com/office/powerpoint/2010/main" val="74642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18</a:t>
            </a:fld>
            <a:endParaRPr lang="en-US"/>
          </a:p>
        </p:txBody>
      </p:sp>
    </p:spTree>
    <p:extLst>
      <p:ext uri="{BB962C8B-B14F-4D97-AF65-F5344CB8AC3E}">
        <p14:creationId xmlns:p14="http://schemas.microsoft.com/office/powerpoint/2010/main" val="116045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r>
              <a:rPr lang="en-US" dirty="0"/>
              <a:t>Our intention in the future is to add transport, or economic considerations.</a:t>
            </a:r>
          </a:p>
          <a:p>
            <a:pPr marL="0" marR="0" lvl="0" indent="0" algn="l" rtl="0">
              <a:spcBef>
                <a:spcPts val="0"/>
              </a:spcBef>
              <a:spcAft>
                <a:spcPts val="0"/>
              </a:spcAft>
              <a:buClr>
                <a:schemeClr val="dk1"/>
              </a:buClr>
              <a:buSzPts val="1400"/>
              <a:buFont typeface="Calibri"/>
              <a:buNone/>
            </a:pPr>
            <a:endParaRPr lang="en-US" dirty="0"/>
          </a:p>
          <a:p>
            <a:pPr marL="0" marR="0" lvl="0" indent="0" algn="l" rtl="0">
              <a:spcBef>
                <a:spcPts val="0"/>
              </a:spcBef>
              <a:spcAft>
                <a:spcPts val="0"/>
              </a:spcAft>
              <a:buClr>
                <a:schemeClr val="dk1"/>
              </a:buClr>
              <a:buSzPts val="1400"/>
              <a:buFont typeface="Calibri"/>
              <a:buNone/>
            </a:pPr>
            <a:r>
              <a:rPr lang="en-US" dirty="0"/>
              <a:t>How is MS-MF and MS-GSF </a:t>
            </a:r>
            <a:r>
              <a:rPr lang="en-US" dirty="0" err="1"/>
              <a:t>seperate</a:t>
            </a:r>
            <a:r>
              <a:rPr lang="en-US" dirty="0"/>
              <a:t> from the other work.  For planning efforts need longer time steps, so this highlights the need for implicit coupling (this slide).  </a:t>
            </a:r>
            <a:endParaRPr dirty="0"/>
          </a:p>
          <a:p>
            <a:pPr marL="0" marR="0" lvl="0" indent="0" algn="l" rtl="0">
              <a:spcBef>
                <a:spcPts val="0"/>
              </a:spcBef>
              <a:spcAft>
                <a:spcPts val="0"/>
              </a:spcAft>
              <a:buClr>
                <a:schemeClr val="dk1"/>
              </a:buClr>
              <a:buSzPts val="1400"/>
              <a:buFont typeface="Calibri"/>
              <a:buNone/>
            </a:pPr>
            <a:r>
              <a:rPr lang="en-US" dirty="0"/>
              <a:t>Point out that other models could be called using the existing API approach.  Allows us to bring</a:t>
            </a:r>
            <a:endParaRPr dirty="0"/>
          </a:p>
          <a:p>
            <a:pPr marL="0" marR="0" lvl="0" indent="0" algn="l" rtl="0">
              <a:spcBef>
                <a:spcPts val="0"/>
              </a:spcBef>
              <a:spcAft>
                <a:spcPts val="0"/>
              </a:spcAft>
              <a:buClr>
                <a:schemeClr val="dk1"/>
              </a:buClr>
              <a:buSzPts val="1400"/>
              <a:buFont typeface="Calibri"/>
              <a:buNone/>
            </a:pPr>
            <a:r>
              <a:rPr lang="en-US" dirty="0"/>
              <a:t>In the past we’ve simulated a view of the world in a dis-jointed way.  Our effort alleviates this, and MS-GSF is one example.  </a:t>
            </a:r>
            <a:endParaRPr dirty="0"/>
          </a:p>
        </p:txBody>
      </p:sp>
      <p:sp>
        <p:nvSpPr>
          <p:cNvPr id="167" name="Shape 16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281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20</a:t>
            </a:fld>
            <a:endParaRPr lang="en-US"/>
          </a:p>
        </p:txBody>
      </p:sp>
    </p:spTree>
    <p:extLst>
      <p:ext uri="{BB962C8B-B14F-4D97-AF65-F5344CB8AC3E}">
        <p14:creationId xmlns:p14="http://schemas.microsoft.com/office/powerpoint/2010/main" val="213192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21</a:t>
            </a:fld>
            <a:endParaRPr lang="en-US"/>
          </a:p>
        </p:txBody>
      </p:sp>
    </p:spTree>
    <p:extLst>
      <p:ext uri="{BB962C8B-B14F-4D97-AF65-F5344CB8AC3E}">
        <p14:creationId xmlns:p14="http://schemas.microsoft.com/office/powerpoint/2010/main" val="370435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In addition, MODSIM can simulate releases from the reservoir based on storage levels in the reservoir and shortfalls in the network.  It is worth pointing out that there may be “owned” water in the reservoir that needs to be routed to its owner regardless of priorities in the system.  As a result, this “contracted” water may need to flow past more senior points of diversion while being delivered, something MODSIM can take care of for us.</a:t>
            </a:r>
          </a:p>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tx1"/>
                </a:solidFill>
              </a:rPr>
              <a:t>Note: </a:t>
            </a:r>
            <a:r>
              <a:rPr lang="en-US" dirty="0"/>
              <a:t>M</a:t>
            </a:r>
            <a:r>
              <a:rPr lang="en-US" dirty="0">
                <a:solidFill>
                  <a:schemeClr val="tx1"/>
                </a:solidFill>
              </a:rPr>
              <a:t>ake the point that MF can’t make a diversion decision based on some other point in the model.  However, with the integrated code we can make decisions with the entire network in view.  It is not as simple as “oh, we can drop a weir in our model”…we’re going beyond that</a:t>
            </a:r>
          </a:p>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mn-lt"/>
                <a:ea typeface="Calibri"/>
                <a:cs typeface="Calibri"/>
                <a:sym typeface="Calibri"/>
              </a:rPr>
              <a:t>With MODSIM alone, how are we going to account the dispersed pumping (black dots) and its </a:t>
            </a:r>
            <a:r>
              <a:rPr lang="en-US" dirty="0"/>
              <a:t>e</a:t>
            </a:r>
            <a:r>
              <a:rPr lang="en-US" sz="1200" b="0" i="0" u="none" strike="noStrike" cap="none" dirty="0">
                <a:solidFill>
                  <a:schemeClr val="dk1"/>
                </a:solidFill>
                <a:latin typeface="+mn-lt"/>
                <a:ea typeface="Calibri"/>
                <a:cs typeface="Calibri"/>
                <a:sym typeface="Calibri"/>
              </a:rPr>
              <a:t>ffect on streamflow?</a:t>
            </a:r>
            <a:endParaRPr lang="en-US" dirty="0"/>
          </a:p>
          <a:p>
            <a:endParaRPr lang="en-US" dirty="0"/>
          </a:p>
        </p:txBody>
      </p:sp>
      <p:sp>
        <p:nvSpPr>
          <p:cNvPr id="4" name="Slide Number Placeholder 3"/>
          <p:cNvSpPr>
            <a:spLocks noGrp="1"/>
          </p:cNvSpPr>
          <p:nvPr>
            <p:ph type="sldNum" sz="quarter" idx="10"/>
          </p:nvPr>
        </p:nvSpPr>
        <p:spPr/>
        <p:txBody>
          <a:bodyPr/>
          <a:lstStyle/>
          <a:p>
            <a:fld id="{199126FC-F3EE-4969-86AC-E7A947752647}" type="slidenum">
              <a:rPr lang="en-US" smtClean="0"/>
              <a:t>22</a:t>
            </a:fld>
            <a:endParaRPr lang="en-US"/>
          </a:p>
        </p:txBody>
      </p:sp>
    </p:spTree>
    <p:extLst>
      <p:ext uri="{BB962C8B-B14F-4D97-AF65-F5344CB8AC3E}">
        <p14:creationId xmlns:p14="http://schemas.microsoft.com/office/powerpoint/2010/main" val="2275924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5674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3916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254410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383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7256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647191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44929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57225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49069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64696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500837-0979-434C-BBAD-E67970713626}"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0667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612365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500837-0979-434C-BBAD-E67970713626}"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134279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500837-0979-434C-BBAD-E67970713626}"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23754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BD500837-0979-434C-BBAD-E67970713626}"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54170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75566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500837-0979-434C-BBAD-E67970713626}"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408054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BD500837-0979-434C-BBAD-E67970713626}" type="datetimeFigureOut">
              <a:rPr lang="en-US" smtClean="0"/>
              <a:t>10/25/2018</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87238CD2-2907-4FC6-89FE-A61B2889034E}" type="slidenum">
              <a:rPr lang="en-US" smtClean="0"/>
              <a:t>‹#›</a:t>
            </a:fld>
            <a:endParaRPr lang="en-US"/>
          </a:p>
        </p:txBody>
      </p:sp>
    </p:spTree>
    <p:extLst>
      <p:ext uri="{BB962C8B-B14F-4D97-AF65-F5344CB8AC3E}">
        <p14:creationId xmlns:p14="http://schemas.microsoft.com/office/powerpoint/2010/main" val="224370356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lumMod val="20000"/>
                <a:lumOff val="8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25DC-08AC-4DE3-AA80-67A7090BE090}"/>
              </a:ext>
            </a:extLst>
          </p:cNvPr>
          <p:cNvSpPr>
            <a:spLocks noGrp="1"/>
          </p:cNvSpPr>
          <p:nvPr>
            <p:ph type="ctrTitle"/>
          </p:nvPr>
        </p:nvSpPr>
        <p:spPr>
          <a:xfrm>
            <a:off x="126580" y="1564396"/>
            <a:ext cx="8890840" cy="1331204"/>
          </a:xfrm>
        </p:spPr>
        <p:txBody>
          <a:bodyPr anchor="t">
            <a:noAutofit/>
          </a:bodyPr>
          <a:lstStyle/>
          <a:p>
            <a:r>
              <a:rPr lang="en-US" b="1" dirty="0"/>
              <a:t>MODSIM-GSFLOW</a:t>
            </a:r>
            <a:br>
              <a:rPr lang="en-US" b="1" dirty="0"/>
            </a:br>
            <a:r>
              <a:rPr lang="en-US" sz="3200" b="1" dirty="0"/>
              <a:t>Integrating River operation and Hydrologic models</a:t>
            </a:r>
            <a:endParaRPr lang="en-US" sz="2400" dirty="0"/>
          </a:p>
        </p:txBody>
      </p:sp>
      <p:sp>
        <p:nvSpPr>
          <p:cNvPr id="3" name="Subtitle 2">
            <a:extLst>
              <a:ext uri="{FF2B5EF4-FFF2-40B4-BE49-F238E27FC236}">
                <a16:creationId xmlns:a16="http://schemas.microsoft.com/office/drawing/2014/main" id="{B3E82819-C786-4845-87C9-B947933E9987}"/>
              </a:ext>
            </a:extLst>
          </p:cNvPr>
          <p:cNvSpPr>
            <a:spLocks noGrp="1"/>
          </p:cNvSpPr>
          <p:nvPr>
            <p:ph type="subTitle" idx="1"/>
          </p:nvPr>
        </p:nvSpPr>
        <p:spPr>
          <a:xfrm>
            <a:off x="126580" y="3583619"/>
            <a:ext cx="6768206" cy="3200809"/>
          </a:xfrm>
          <a:solidFill>
            <a:schemeClr val="bg1">
              <a:alpha val="56000"/>
            </a:schemeClr>
          </a:solidFill>
        </p:spPr>
        <p:txBody>
          <a:bodyPr>
            <a:noAutofit/>
          </a:bodyPr>
          <a:lstStyle/>
          <a:p>
            <a:pPr marL="38100"/>
            <a:r>
              <a:rPr lang="en-US" sz="1700" b="1" dirty="0">
                <a:solidFill>
                  <a:schemeClr val="tx1"/>
                </a:solidFill>
              </a:rPr>
              <a:t>Eric Morway, NV WSC, Carson City, NV</a:t>
            </a:r>
          </a:p>
          <a:p>
            <a:pPr marL="38100"/>
            <a:r>
              <a:rPr lang="en-US" sz="1700" b="1" dirty="0">
                <a:solidFill>
                  <a:schemeClr val="tx1"/>
                </a:solidFill>
              </a:rPr>
              <a:t>Rich </a:t>
            </a:r>
            <a:r>
              <a:rPr lang="en-US" sz="1700" b="1" dirty="0" err="1">
                <a:solidFill>
                  <a:schemeClr val="tx1"/>
                </a:solidFill>
              </a:rPr>
              <a:t>Niswonger</a:t>
            </a:r>
            <a:r>
              <a:rPr lang="en-US" sz="1700" b="1" dirty="0">
                <a:solidFill>
                  <a:schemeClr val="tx1"/>
                </a:solidFill>
              </a:rPr>
              <a:t>, Earth Systems Modeling Branch, Menlo Park, CA</a:t>
            </a:r>
          </a:p>
          <a:p>
            <a:pPr marL="38100"/>
            <a:r>
              <a:rPr lang="en-US" sz="1700" b="1" dirty="0">
                <a:solidFill>
                  <a:schemeClr val="tx1"/>
                </a:solidFill>
              </a:rPr>
              <a:t>Enrique </a:t>
            </a:r>
            <a:r>
              <a:rPr lang="en-US" sz="1700" b="1" dirty="0" err="1">
                <a:solidFill>
                  <a:schemeClr val="tx1"/>
                </a:solidFill>
              </a:rPr>
              <a:t>Triana</a:t>
            </a:r>
            <a:r>
              <a:rPr lang="en-US" sz="1700" b="1" dirty="0">
                <a:solidFill>
                  <a:schemeClr val="tx1"/>
                </a:solidFill>
              </a:rPr>
              <a:t>, Research Triangle Institute, Fort Collins, CO</a:t>
            </a:r>
          </a:p>
          <a:p>
            <a:r>
              <a:rPr lang="en-US" sz="1700" b="1" dirty="0">
                <a:solidFill>
                  <a:schemeClr val="tx1"/>
                </a:solidFill>
              </a:rPr>
              <a:t>Wes </a:t>
            </a:r>
            <a:r>
              <a:rPr lang="en-US" sz="1700" b="1" dirty="0" err="1">
                <a:solidFill>
                  <a:schemeClr val="tx1"/>
                </a:solidFill>
              </a:rPr>
              <a:t>Kitlasten</a:t>
            </a:r>
            <a:r>
              <a:rPr lang="en-US" sz="1700" b="1" dirty="0">
                <a:solidFill>
                  <a:schemeClr val="tx1"/>
                </a:solidFill>
              </a:rPr>
              <a:t>, NV WSC , Carson City, NV</a:t>
            </a:r>
          </a:p>
          <a:p>
            <a:r>
              <a:rPr lang="en-US" sz="1700" b="1" dirty="0">
                <a:solidFill>
                  <a:schemeClr val="tx1"/>
                </a:solidFill>
              </a:rPr>
              <a:t>Steve Regan, Earth Systems Modeling Branch, Lakewood, CO</a:t>
            </a:r>
          </a:p>
          <a:p>
            <a:pPr marL="38100"/>
            <a:r>
              <a:rPr lang="en-US" sz="1700" b="1" dirty="0">
                <a:solidFill>
                  <a:schemeClr val="tx1"/>
                </a:solidFill>
              </a:rPr>
              <a:t>Murphy Gardner, NV WSC , Carson City, NV</a:t>
            </a:r>
          </a:p>
          <a:p>
            <a:pPr marL="38100"/>
            <a:endParaRPr lang="en-US" sz="1700" b="1" dirty="0">
              <a:solidFill>
                <a:schemeClr val="tx1"/>
              </a:solidFill>
            </a:endParaRPr>
          </a:p>
        </p:txBody>
      </p:sp>
      <p:grpSp>
        <p:nvGrpSpPr>
          <p:cNvPr id="8" name="Group 7">
            <a:extLst>
              <a:ext uri="{FF2B5EF4-FFF2-40B4-BE49-F238E27FC236}">
                <a16:creationId xmlns:a16="http://schemas.microsoft.com/office/drawing/2014/main" id="{604AA3E7-3170-4A85-853F-2B377D917C75}"/>
              </a:ext>
            </a:extLst>
          </p:cNvPr>
          <p:cNvGrpSpPr/>
          <p:nvPr/>
        </p:nvGrpSpPr>
        <p:grpSpPr>
          <a:xfrm>
            <a:off x="7163552" y="3574163"/>
            <a:ext cx="1853868" cy="694853"/>
            <a:chOff x="2122093" y="4650829"/>
            <a:chExt cx="1853868" cy="694853"/>
          </a:xfrm>
        </p:grpSpPr>
        <p:sp>
          <p:nvSpPr>
            <p:cNvPr id="9" name="Rectangle 8">
              <a:extLst>
                <a:ext uri="{FF2B5EF4-FFF2-40B4-BE49-F238E27FC236}">
                  <a16:creationId xmlns:a16="http://schemas.microsoft.com/office/drawing/2014/main" id="{AA18B67E-8C5A-4DF3-8B93-95F4DBC5BBEA}"/>
                </a:ext>
              </a:extLst>
            </p:cNvPr>
            <p:cNvSpPr/>
            <p:nvPr/>
          </p:nvSpPr>
          <p:spPr>
            <a:xfrm>
              <a:off x="2122093" y="4650829"/>
              <a:ext cx="1853868" cy="677916"/>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B29DC1-924A-4DCD-86F5-3FD8D38B8365}"/>
                </a:ext>
              </a:extLst>
            </p:cNvPr>
            <p:cNvPicPr>
              <a:picLocks noChangeAspect="1"/>
            </p:cNvPicPr>
            <p:nvPr/>
          </p:nvPicPr>
          <p:blipFill>
            <a:blip r:embed="rId2"/>
            <a:stretch>
              <a:fillRect/>
            </a:stretch>
          </p:blipFill>
          <p:spPr>
            <a:xfrm>
              <a:off x="2122093" y="4660285"/>
              <a:ext cx="1853868" cy="685397"/>
            </a:xfrm>
            <a:prstGeom prst="rect">
              <a:avLst/>
            </a:prstGeom>
          </p:spPr>
        </p:pic>
      </p:grpSp>
      <p:pic>
        <p:nvPicPr>
          <p:cNvPr id="4" name="Picture 3">
            <a:extLst>
              <a:ext uri="{FF2B5EF4-FFF2-40B4-BE49-F238E27FC236}">
                <a16:creationId xmlns:a16="http://schemas.microsoft.com/office/drawing/2014/main" id="{0D708ACA-5350-4B6C-AD8F-22BF5C545464}"/>
              </a:ext>
            </a:extLst>
          </p:cNvPr>
          <p:cNvPicPr>
            <a:picLocks noChangeAspect="1"/>
          </p:cNvPicPr>
          <p:nvPr/>
        </p:nvPicPr>
        <p:blipFill rotWithShape="1">
          <a:blip r:embed="rId3">
            <a:extLst>
              <a:ext uri="{28A0092B-C50C-407E-A947-70E740481C1C}">
                <a14:useLocalDpi xmlns:a14="http://schemas.microsoft.com/office/drawing/2010/main" val="0"/>
              </a:ext>
            </a:extLst>
          </a:blip>
          <a:srcRect t="28978" b="29022"/>
          <a:stretch/>
        </p:blipFill>
        <p:spPr>
          <a:xfrm>
            <a:off x="7141640" y="4372749"/>
            <a:ext cx="1875780" cy="787828"/>
          </a:xfrm>
          <a:prstGeom prst="rect">
            <a:avLst/>
          </a:prstGeom>
          <a:effectLst>
            <a:outerShdw blurRad="406400" dist="76200" dir="2700000" algn="tl" rotWithShape="0">
              <a:prstClr val="black">
                <a:alpha val="72000"/>
              </a:prstClr>
            </a:outerShdw>
          </a:effectLst>
        </p:spPr>
      </p:pic>
      <p:grpSp>
        <p:nvGrpSpPr>
          <p:cNvPr id="5" name="Group 4">
            <a:extLst>
              <a:ext uri="{FF2B5EF4-FFF2-40B4-BE49-F238E27FC236}">
                <a16:creationId xmlns:a16="http://schemas.microsoft.com/office/drawing/2014/main" id="{912433A2-CBF5-4096-83B4-64F7B97E3AA4}"/>
              </a:ext>
            </a:extLst>
          </p:cNvPr>
          <p:cNvGrpSpPr/>
          <p:nvPr/>
        </p:nvGrpSpPr>
        <p:grpSpPr>
          <a:xfrm>
            <a:off x="7745666" y="5244170"/>
            <a:ext cx="1161851" cy="1487927"/>
            <a:chOff x="509752" y="4782207"/>
            <a:chExt cx="1408386" cy="1965434"/>
          </a:xfrm>
        </p:grpSpPr>
        <p:sp>
          <p:nvSpPr>
            <p:cNvPr id="6" name="Rectangle 5">
              <a:extLst>
                <a:ext uri="{FF2B5EF4-FFF2-40B4-BE49-F238E27FC236}">
                  <a16:creationId xmlns:a16="http://schemas.microsoft.com/office/drawing/2014/main" id="{C14B2403-13F1-4F92-9B2E-583D8FEA83E6}"/>
                </a:ext>
              </a:extLst>
            </p:cNvPr>
            <p:cNvSpPr/>
            <p:nvPr/>
          </p:nvSpPr>
          <p:spPr>
            <a:xfrm>
              <a:off x="509752" y="4782207"/>
              <a:ext cx="1408386" cy="1960179"/>
            </a:xfrm>
            <a:prstGeom prst="rect">
              <a:avLst/>
            </a:prstGeom>
            <a:solidFill>
              <a:schemeClr val="bg1"/>
            </a:solidFill>
            <a:ln>
              <a:solidFill>
                <a:schemeClr val="bg1"/>
              </a:solidFill>
            </a:ln>
            <a:effectLst>
              <a:outerShdw blurRad="406400" dist="76200" dir="2700000" algn="tl"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A91AD7-1C4B-4AD5-836B-2907BDBFD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24" y="4791663"/>
              <a:ext cx="1402614" cy="1955978"/>
            </a:xfrm>
            <a:prstGeom prst="rect">
              <a:avLst/>
            </a:prstGeom>
          </p:spPr>
        </p:pic>
      </p:grpSp>
    </p:spTree>
    <p:extLst>
      <p:ext uri="{BB962C8B-B14F-4D97-AF65-F5344CB8AC3E}">
        <p14:creationId xmlns:p14="http://schemas.microsoft.com/office/powerpoint/2010/main" val="3276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7FC55D7-1545-4862-A187-232F638B259D}"/>
                  </a:ext>
                </a:extLst>
              </p:cNvPr>
              <p:cNvSpPr txBox="1"/>
              <p:nvPr/>
            </p:nvSpPr>
            <p:spPr>
              <a:xfrm>
                <a:off x="3087413" y="1279362"/>
                <a:ext cx="2643352" cy="11950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𝑚𝑖𝑛𝑖𝑚𝑖𝑧𝑒</m:t>
                      </m:r>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m:t>
                          </m:r>
                        </m:sub>
                        <m:sup/>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𝑙</m:t>
                              </m:r>
                            </m:sub>
                          </m:sSub>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𝑙</m:t>
                              </m:r>
                            </m:sub>
                          </m:sSub>
                        </m:e>
                      </m:nary>
                    </m:oMath>
                  </m:oMathPara>
                </a14:m>
                <a:endParaRPr lang="en-US" sz="2400" dirty="0"/>
              </a:p>
            </p:txBody>
          </p:sp>
        </mc:Choice>
        <mc:Fallback>
          <p:sp>
            <p:nvSpPr>
              <p:cNvPr id="3" name="TextBox 2">
                <a:extLst>
                  <a:ext uri="{FF2B5EF4-FFF2-40B4-BE49-F238E27FC236}">
                    <a16:creationId xmlns:a16="http://schemas.microsoft.com/office/drawing/2014/main" id="{67FC55D7-1545-4862-A187-232F638B259D}"/>
                  </a:ext>
                </a:extLst>
              </p:cNvPr>
              <p:cNvSpPr txBox="1">
                <a:spLocks noRot="1" noChangeAspect="1" noMove="1" noResize="1" noEditPoints="1" noAdjustHandles="1" noChangeArrowheads="1" noChangeShapeType="1" noTextEdit="1"/>
              </p:cNvSpPr>
              <p:nvPr/>
            </p:nvSpPr>
            <p:spPr>
              <a:xfrm>
                <a:off x="3087413" y="1279362"/>
                <a:ext cx="2643352" cy="1195007"/>
              </a:xfrm>
              <a:prstGeom prst="rect">
                <a:avLst/>
              </a:prstGeom>
              <a:blipFill>
                <a:blip r:embed="rId2"/>
                <a:stretch>
                  <a:fillRect r="-138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E824B3-F609-4F49-B39F-2CA3D2BCB606}"/>
                  </a:ext>
                </a:extLst>
              </p:cNvPr>
              <p:cNvSpPr txBox="1"/>
              <p:nvPr/>
            </p:nvSpPr>
            <p:spPr>
              <a:xfrm>
                <a:off x="1225222" y="2627655"/>
                <a:ext cx="6775829" cy="1259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𝑗</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𝑂</m:t>
                              </m:r>
                            </m:e>
                            <m:sub>
                              <m:r>
                                <a:rPr lang="en-US" sz="3200" b="0" i="1" smtClean="0">
                                  <a:latin typeface="Cambria Math" panose="02040503050406030204" pitchFamily="18" charset="0"/>
                                  <a:ea typeface="Cambria Math" panose="02040503050406030204" pitchFamily="18" charset="0"/>
                                </a:rPr>
                                <m:t>𝑖</m:t>
                              </m:r>
                            </m:sub>
                          </m:sSub>
                        </m:sub>
                        <m:sup/>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𝑗</m:t>
                              </m:r>
                            </m:sub>
                          </m:sSub>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𝑘</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𝐼</m:t>
                                  </m:r>
                                </m:e>
                                <m:sub>
                                  <m:r>
                                    <a:rPr lang="en-US" sz="3200" b="0" i="1" smtClean="0">
                                      <a:latin typeface="Cambria Math" panose="02040503050406030204" pitchFamily="18" charset="0"/>
                                      <a:ea typeface="Cambria Math" panose="02040503050406030204" pitchFamily="18" charset="0"/>
                                    </a:rPr>
                                    <m:t>𝑖</m:t>
                                  </m:r>
                                </m:sub>
                              </m:sSub>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𝑏</m:t>
                                  </m:r>
                                </m:e>
                                <m:sub>
                                  <m:r>
                                    <a:rPr lang="en-US" sz="3200" b="0" i="1" smtClean="0">
                                      <a:latin typeface="Cambria Math" panose="02040503050406030204" pitchFamily="18" charset="0"/>
                                    </a:rPr>
                                    <m:t>𝑖𝑡</m:t>
                                  </m:r>
                                </m:sub>
                              </m:sSub>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𝑞</m:t>
                                      </m:r>
                                    </m:e>
                                  </m:acc>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for</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all</m:t>
                              </m:r>
                              <m:r>
                                <a:rPr lang="en-US" sz="3200" b="0" i="0"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𝑁</m:t>
                              </m:r>
                              <m:r>
                                <a:rPr lang="en-US" sz="3200" b="0" i="1" smtClean="0">
                                  <a:latin typeface="Cambria Math" panose="02040503050406030204" pitchFamily="18" charset="0"/>
                                </a:rPr>
                                <m:t> </m:t>
                              </m:r>
                            </m:e>
                          </m:nary>
                        </m:e>
                      </m:nary>
                    </m:oMath>
                  </m:oMathPara>
                </a14:m>
                <a:endParaRPr lang="en-US" sz="3200" dirty="0"/>
              </a:p>
            </p:txBody>
          </p:sp>
        </mc:Choice>
        <mc:Fallback>
          <p:sp>
            <p:nvSpPr>
              <p:cNvPr id="4" name="TextBox 3">
                <a:extLst>
                  <a:ext uri="{FF2B5EF4-FFF2-40B4-BE49-F238E27FC236}">
                    <a16:creationId xmlns:a16="http://schemas.microsoft.com/office/drawing/2014/main" id="{BFE824B3-F609-4F49-B39F-2CA3D2BCB606}"/>
                  </a:ext>
                </a:extLst>
              </p:cNvPr>
              <p:cNvSpPr txBox="1">
                <a:spLocks noRot="1" noChangeAspect="1" noMove="1" noResize="1" noEditPoints="1" noAdjustHandles="1" noChangeArrowheads="1" noChangeShapeType="1" noTextEdit="1"/>
              </p:cNvSpPr>
              <p:nvPr/>
            </p:nvSpPr>
            <p:spPr>
              <a:xfrm>
                <a:off x="1225222" y="2627655"/>
                <a:ext cx="6775829" cy="12590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9C2057-E0F9-4380-981D-AE1A7B23752B}"/>
                  </a:ext>
                </a:extLst>
              </p:cNvPr>
              <p:cNvSpPr txBox="1"/>
              <p:nvPr/>
            </p:nvSpPr>
            <p:spPr>
              <a:xfrm>
                <a:off x="1603626" y="4190716"/>
                <a:ext cx="60190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𝑙𝑡</m:t>
                          </m:r>
                        </m:sub>
                      </m:sSub>
                      <m:d>
                        <m:dPr>
                          <m:ctrlPr>
                            <a:rPr lang="en-US" sz="3200" i="1" smtClean="0">
                              <a:latin typeface="Cambria Math" panose="02040503050406030204" pitchFamily="18" charset="0"/>
                            </a:rPr>
                          </m:ctrlPr>
                        </m:d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𝑞</m:t>
                              </m:r>
                            </m:e>
                          </m:acc>
                        </m:e>
                      </m:d>
                      <m:r>
                        <a:rPr lang="en-US" sz="3200" i="1" smtClean="0">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𝑞</m:t>
                          </m:r>
                        </m:e>
                        <m:sub>
                          <m:r>
                            <a:rPr lang="en-US" sz="3200" b="0" i="1" smtClean="0">
                              <a:latin typeface="Cambria Math" panose="02040503050406030204" pitchFamily="18" charset="0"/>
                              <a:ea typeface="Cambria Math" panose="02040503050406030204" pitchFamily="18" charset="0"/>
                            </a:rPr>
                            <m:t>𝑙</m:t>
                          </m:r>
                        </m:sub>
                      </m:sSub>
                      <m:r>
                        <a:rPr lang="en-US" sz="3200" i="1" smtClean="0">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𝑢</m:t>
                          </m:r>
                        </m:e>
                        <m:sub>
                          <m:r>
                            <a:rPr lang="en-US" sz="3200" b="0" i="1" smtClean="0">
                              <a:latin typeface="Cambria Math" panose="02040503050406030204" pitchFamily="18" charset="0"/>
                              <a:ea typeface="Cambria Math" panose="02040503050406030204" pitchFamily="18" charset="0"/>
                            </a:rPr>
                            <m:t>𝑙𝑡</m:t>
                          </m:r>
                        </m:sub>
                      </m:sSub>
                      <m:d>
                        <m:dPr>
                          <m:ctrlPr>
                            <a:rPr lang="en-US" sz="3200" i="1" smtClean="0">
                              <a:latin typeface="Cambria Math" panose="02040503050406030204" pitchFamily="18" charset="0"/>
                              <a:ea typeface="Cambria Math" panose="02040503050406030204" pitchFamily="18" charset="0"/>
                            </a:rPr>
                          </m:ctrlPr>
                        </m:dPr>
                        <m:e>
                          <m:acc>
                            <m:accPr>
                              <m:chr m:val="⃗"/>
                              <m:ctrlPr>
                                <a:rPr lang="en-US" sz="320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𝑞</m:t>
                              </m:r>
                            </m:e>
                          </m:acc>
                        </m:e>
                      </m:d>
                      <m:r>
                        <a:rPr lang="en-US" sz="3200" b="0" i="1" smtClean="0">
                          <a:latin typeface="Cambria Math" panose="02040503050406030204" pitchFamily="18" charset="0"/>
                          <a:ea typeface="Cambria Math" panose="02040503050406030204" pitchFamily="18" charset="0"/>
                        </a:rPr>
                        <m:t>;  </m:t>
                      </m:r>
                      <m:r>
                        <m:rPr>
                          <m:sty m:val="p"/>
                        </m:rPr>
                        <a:rPr lang="en-US" sz="3200" b="0" i="0" smtClean="0">
                          <a:latin typeface="Cambria Math" panose="02040503050406030204" pitchFamily="18" charset="0"/>
                          <a:ea typeface="Cambria Math" panose="02040503050406030204" pitchFamily="18" charset="0"/>
                        </a:rPr>
                        <m:t>for</m:t>
                      </m:r>
                      <m:r>
                        <a:rPr lang="en-US" sz="3200" b="0" i="0" smtClean="0">
                          <a:latin typeface="Cambria Math" panose="02040503050406030204" pitchFamily="18" charset="0"/>
                          <a:ea typeface="Cambria Math" panose="02040503050406030204" pitchFamily="18" charset="0"/>
                        </a:rPr>
                        <m:t> </m:t>
                      </m:r>
                      <m:r>
                        <m:rPr>
                          <m:sty m:val="p"/>
                        </m:rPr>
                        <a:rPr lang="en-US" sz="3200" b="0" i="0" smtClean="0">
                          <a:latin typeface="Cambria Math" panose="02040503050406030204" pitchFamily="18" charset="0"/>
                          <a:ea typeface="Cambria Math" panose="02040503050406030204" pitchFamily="18" charset="0"/>
                        </a:rPr>
                        <m:t>all</m:t>
                      </m:r>
                      <m:r>
                        <a:rPr lang="en-US" sz="3200" b="0" i="0"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m:t>
                      </m:r>
                    </m:oMath>
                  </m:oMathPara>
                </a14:m>
                <a:endParaRPr lang="en-US" sz="3200" dirty="0"/>
              </a:p>
            </p:txBody>
          </p:sp>
        </mc:Choice>
        <mc:Fallback>
          <p:sp>
            <p:nvSpPr>
              <p:cNvPr id="5" name="TextBox 4">
                <a:extLst>
                  <a:ext uri="{FF2B5EF4-FFF2-40B4-BE49-F238E27FC236}">
                    <a16:creationId xmlns:a16="http://schemas.microsoft.com/office/drawing/2014/main" id="{E29C2057-E0F9-4380-981D-AE1A7B23752B}"/>
                  </a:ext>
                </a:extLst>
              </p:cNvPr>
              <p:cNvSpPr txBox="1">
                <a:spLocks noRot="1" noChangeAspect="1" noMove="1" noResize="1" noEditPoints="1" noAdjustHandles="1" noChangeArrowheads="1" noChangeShapeType="1" noTextEdit="1"/>
              </p:cNvSpPr>
              <p:nvPr/>
            </p:nvSpPr>
            <p:spPr>
              <a:xfrm>
                <a:off x="1603626" y="4190716"/>
                <a:ext cx="6019020"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BEC06A-A946-40FE-8642-F2F733FEBF4A}"/>
                  </a:ext>
                </a:extLst>
              </p:cNvPr>
              <p:cNvSpPr txBox="1"/>
              <p:nvPr/>
            </p:nvSpPr>
            <p:spPr>
              <a:xfrm>
                <a:off x="2096815" y="4987158"/>
                <a:ext cx="5876609" cy="1200329"/>
              </a:xfrm>
              <a:prstGeom prst="rect">
                <a:avLst/>
              </a:prstGeom>
              <a:noFill/>
            </p:spPr>
            <p:txBody>
              <a:bodyPr wrap="none" rtlCol="0">
                <a:spAutoFit/>
              </a:bodyPr>
              <a:lstStyle/>
              <a:p>
                <a:r>
                  <a:rPr lang="en-US" sz="2400" dirty="0"/>
                  <a:t>A is the set of links in the network</a:t>
                </a:r>
              </a:p>
              <a:p>
                <a:r>
                  <a:rPr lang="en-US" sz="2400" dirty="0"/>
                  <a:t>N is the set of nodes in the network</a:t>
                </a:r>
              </a:p>
              <a:p>
                <a:pPr/>
                <a14:m>
                  <m:oMathPara xmlns:m="http://schemas.openxmlformats.org/officeDocument/2006/math">
                    <m:oMathParaPr>
                      <m:jc m:val="left"/>
                    </m:oMathParaPr>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𝑞</m:t>
                          </m:r>
                        </m:e>
                      </m:acc>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is</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that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the</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set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of</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unknown</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network</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flows</m:t>
                      </m:r>
                    </m:oMath>
                  </m:oMathPara>
                </a14:m>
                <a:endParaRPr lang="en-US" sz="2400" dirty="0"/>
              </a:p>
            </p:txBody>
          </p:sp>
        </mc:Choice>
        <mc:Fallback xmlns="">
          <p:sp>
            <p:nvSpPr>
              <p:cNvPr id="6" name="TextBox 5">
                <a:extLst>
                  <a:ext uri="{FF2B5EF4-FFF2-40B4-BE49-F238E27FC236}">
                    <a16:creationId xmlns:a16="http://schemas.microsoft.com/office/drawing/2014/main" id="{83BEC06A-A946-40FE-8642-F2F733FEBF4A}"/>
                  </a:ext>
                </a:extLst>
              </p:cNvPr>
              <p:cNvSpPr txBox="1">
                <a:spLocks noRot="1" noChangeAspect="1" noMove="1" noResize="1" noEditPoints="1" noAdjustHandles="1" noChangeArrowheads="1" noChangeShapeType="1" noTextEdit="1"/>
              </p:cNvSpPr>
              <p:nvPr/>
            </p:nvSpPr>
            <p:spPr>
              <a:xfrm>
                <a:off x="2096815" y="4987158"/>
                <a:ext cx="5876609" cy="1200329"/>
              </a:xfrm>
              <a:prstGeom prst="rect">
                <a:avLst/>
              </a:prstGeom>
              <a:blipFill>
                <a:blip r:embed="rId5"/>
                <a:stretch>
                  <a:fillRect l="-1660" t="-4061" b="-3553"/>
                </a:stretch>
              </a:blipFill>
            </p:spPr>
            <p:txBody>
              <a:bodyPr/>
              <a:lstStyle/>
              <a:p>
                <a:r>
                  <a:rPr lang="en-US">
                    <a:noFill/>
                  </a:rPr>
                  <a:t> </a:t>
                </a:r>
              </a:p>
            </p:txBody>
          </p:sp>
        </mc:Fallback>
      </mc:AlternateContent>
      <p:sp>
        <p:nvSpPr>
          <p:cNvPr id="7" name="Rectangle 2">
            <a:extLst>
              <a:ext uri="{FF2B5EF4-FFF2-40B4-BE49-F238E27FC236}">
                <a16:creationId xmlns:a16="http://schemas.microsoft.com/office/drawing/2014/main" id="{8A89D4B8-8F6D-435F-B31D-9C9B04E1119B}"/>
              </a:ext>
            </a:extLst>
          </p:cNvPr>
          <p:cNvSpPr txBox="1">
            <a:spLocks noChangeArrowheads="1"/>
          </p:cNvSpPr>
          <p:nvPr/>
        </p:nvSpPr>
        <p:spPr bwMode="auto">
          <a:xfrm>
            <a:off x="2436593" y="458218"/>
            <a:ext cx="4353089"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4000" dirty="0">
                <a:solidFill>
                  <a:schemeClr val="tx1"/>
                </a:solidFill>
                <a:latin typeface="+mj-lt"/>
              </a:rPr>
              <a:t>“Under the hood”</a:t>
            </a:r>
          </a:p>
        </p:txBody>
      </p:sp>
      <p:sp>
        <p:nvSpPr>
          <p:cNvPr id="2" name="Oval 1">
            <a:extLst>
              <a:ext uri="{FF2B5EF4-FFF2-40B4-BE49-F238E27FC236}">
                <a16:creationId xmlns:a16="http://schemas.microsoft.com/office/drawing/2014/main" id="{5784661C-54B0-4A72-9C84-AC544A485CEC}"/>
              </a:ext>
            </a:extLst>
          </p:cNvPr>
          <p:cNvSpPr/>
          <p:nvPr/>
        </p:nvSpPr>
        <p:spPr>
          <a:xfrm>
            <a:off x="999281" y="1799896"/>
            <a:ext cx="357352" cy="3626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769172F-E240-4FFD-AF14-2573D6958AE8}"/>
              </a:ext>
            </a:extLst>
          </p:cNvPr>
          <p:cNvCxnSpPr>
            <a:cxnSpLocks/>
          </p:cNvCxnSpPr>
          <p:nvPr/>
        </p:nvCxnSpPr>
        <p:spPr>
          <a:xfrm>
            <a:off x="1177957" y="1160842"/>
            <a:ext cx="0" cy="639054"/>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0E99F04-E917-462D-9586-AE2F4D95B582}"/>
              </a:ext>
            </a:extLst>
          </p:cNvPr>
          <p:cNvCxnSpPr>
            <a:cxnSpLocks/>
          </p:cNvCxnSpPr>
          <p:nvPr/>
        </p:nvCxnSpPr>
        <p:spPr>
          <a:xfrm flipV="1">
            <a:off x="112696" y="1980313"/>
            <a:ext cx="867683" cy="8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D9769D-99AE-4F9D-B4F2-7B06C2E828F1}"/>
              </a:ext>
            </a:extLst>
          </p:cNvPr>
          <p:cNvCxnSpPr>
            <a:cxnSpLocks/>
          </p:cNvCxnSpPr>
          <p:nvPr/>
        </p:nvCxnSpPr>
        <p:spPr>
          <a:xfrm flipV="1">
            <a:off x="584892" y="2134485"/>
            <a:ext cx="466722" cy="46110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E9BD55-47C3-47A5-8270-0A989EB8F37B}"/>
              </a:ext>
            </a:extLst>
          </p:cNvPr>
          <p:cNvCxnSpPr>
            <a:cxnSpLocks/>
          </p:cNvCxnSpPr>
          <p:nvPr/>
        </p:nvCxnSpPr>
        <p:spPr>
          <a:xfrm flipV="1">
            <a:off x="1375534" y="1980313"/>
            <a:ext cx="867683" cy="8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1DFEDEA-9E74-4C10-8EB5-D254A42E3F93}"/>
                  </a:ext>
                </a:extLst>
              </p:cNvPr>
              <p:cNvSpPr txBox="1"/>
              <p:nvPr/>
            </p:nvSpPr>
            <p:spPr>
              <a:xfrm>
                <a:off x="920499" y="1292002"/>
                <a:ext cx="86768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dirty="0"/>
              </a:p>
            </p:txBody>
          </p:sp>
        </mc:Choice>
        <mc:Fallback>
          <p:sp>
            <p:nvSpPr>
              <p:cNvPr id="16" name="TextBox 15">
                <a:extLst>
                  <a:ext uri="{FF2B5EF4-FFF2-40B4-BE49-F238E27FC236}">
                    <a16:creationId xmlns:a16="http://schemas.microsoft.com/office/drawing/2014/main" id="{E1DFEDEA-9E74-4C10-8EB5-D254A42E3F93}"/>
                  </a:ext>
                </a:extLst>
              </p:cNvPr>
              <p:cNvSpPr txBox="1">
                <a:spLocks noRot="1" noChangeAspect="1" noMove="1" noResize="1" noEditPoints="1" noAdjustHandles="1" noChangeArrowheads="1" noChangeShapeType="1" noTextEdit="1"/>
              </p:cNvSpPr>
              <p:nvPr/>
            </p:nvSpPr>
            <p:spPr>
              <a:xfrm>
                <a:off x="920499" y="1292002"/>
                <a:ext cx="86768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20B4E84-B0FC-4CD6-A719-2BD9A4AD6BF6}"/>
                  </a:ext>
                </a:extLst>
              </p:cNvPr>
              <p:cNvSpPr txBox="1"/>
              <p:nvPr/>
            </p:nvSpPr>
            <p:spPr>
              <a:xfrm>
                <a:off x="1297783" y="1949819"/>
                <a:ext cx="867683"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sub>
                      </m:sSub>
                    </m:oMath>
                  </m:oMathPara>
                </a14:m>
                <a:endParaRPr lang="en-US" dirty="0"/>
              </a:p>
            </p:txBody>
          </p:sp>
        </mc:Choice>
        <mc:Fallback>
          <p:sp>
            <p:nvSpPr>
              <p:cNvPr id="17" name="TextBox 16">
                <a:extLst>
                  <a:ext uri="{FF2B5EF4-FFF2-40B4-BE49-F238E27FC236}">
                    <a16:creationId xmlns:a16="http://schemas.microsoft.com/office/drawing/2014/main" id="{620B4E84-B0FC-4CD6-A719-2BD9A4AD6BF6}"/>
                  </a:ext>
                </a:extLst>
              </p:cNvPr>
              <p:cNvSpPr txBox="1">
                <a:spLocks noRot="1" noChangeAspect="1" noMove="1" noResize="1" noEditPoints="1" noAdjustHandles="1" noChangeArrowheads="1" noChangeShapeType="1" noTextEdit="1"/>
              </p:cNvSpPr>
              <p:nvPr/>
            </p:nvSpPr>
            <p:spPr>
              <a:xfrm>
                <a:off x="1297783" y="1949819"/>
                <a:ext cx="867683" cy="404213"/>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025ED7F-5418-48F6-9E74-5E5536A6D8E0}"/>
                  </a:ext>
                </a:extLst>
              </p:cNvPr>
              <p:cNvSpPr txBox="1"/>
              <p:nvPr/>
            </p:nvSpPr>
            <p:spPr>
              <a:xfrm>
                <a:off x="34945" y="1880279"/>
                <a:ext cx="867683"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sub>
                      </m:sSub>
                    </m:oMath>
                  </m:oMathPara>
                </a14:m>
                <a:endParaRPr lang="en-US" dirty="0"/>
              </a:p>
            </p:txBody>
          </p:sp>
        </mc:Choice>
        <mc:Fallback>
          <p:sp>
            <p:nvSpPr>
              <p:cNvPr id="18" name="TextBox 17">
                <a:extLst>
                  <a:ext uri="{FF2B5EF4-FFF2-40B4-BE49-F238E27FC236}">
                    <a16:creationId xmlns:a16="http://schemas.microsoft.com/office/drawing/2014/main" id="{3025ED7F-5418-48F6-9E74-5E5536A6D8E0}"/>
                  </a:ext>
                </a:extLst>
              </p:cNvPr>
              <p:cNvSpPr txBox="1">
                <a:spLocks noRot="1" noChangeAspect="1" noMove="1" noResize="1" noEditPoints="1" noAdjustHandles="1" noChangeArrowheads="1" noChangeShapeType="1" noTextEdit="1"/>
              </p:cNvSpPr>
              <p:nvPr/>
            </p:nvSpPr>
            <p:spPr>
              <a:xfrm>
                <a:off x="34945" y="1880279"/>
                <a:ext cx="867683" cy="4042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EFDA3A2-D73C-4D7B-A662-2AA21F63635E}"/>
                  </a:ext>
                </a:extLst>
              </p:cNvPr>
              <p:cNvSpPr txBox="1"/>
              <p:nvPr/>
            </p:nvSpPr>
            <p:spPr>
              <a:xfrm>
                <a:off x="430100" y="2348906"/>
                <a:ext cx="867683"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sub>
                      </m:sSub>
                    </m:oMath>
                  </m:oMathPara>
                </a14:m>
                <a:endParaRPr lang="en-US" dirty="0"/>
              </a:p>
            </p:txBody>
          </p:sp>
        </mc:Choice>
        <mc:Fallback>
          <p:sp>
            <p:nvSpPr>
              <p:cNvPr id="19" name="TextBox 18">
                <a:extLst>
                  <a:ext uri="{FF2B5EF4-FFF2-40B4-BE49-F238E27FC236}">
                    <a16:creationId xmlns:a16="http://schemas.microsoft.com/office/drawing/2014/main" id="{1EFDA3A2-D73C-4D7B-A662-2AA21F63635E}"/>
                  </a:ext>
                </a:extLst>
              </p:cNvPr>
              <p:cNvSpPr txBox="1">
                <a:spLocks noRot="1" noChangeAspect="1" noMove="1" noResize="1" noEditPoints="1" noAdjustHandles="1" noChangeArrowheads="1" noChangeShapeType="1" noTextEdit="1"/>
              </p:cNvSpPr>
              <p:nvPr/>
            </p:nvSpPr>
            <p:spPr>
              <a:xfrm>
                <a:off x="430100" y="2348906"/>
                <a:ext cx="867683" cy="40421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6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F5148-72AD-4540-9F86-04012BD69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19" y="1721497"/>
            <a:ext cx="6605753" cy="4318998"/>
          </a:xfrm>
          <a:prstGeom prst="rect">
            <a:avLst/>
          </a:prstGeom>
        </p:spPr>
      </p:pic>
      <p:sp>
        <p:nvSpPr>
          <p:cNvPr id="8" name="Rectangle 2">
            <a:extLst>
              <a:ext uri="{FF2B5EF4-FFF2-40B4-BE49-F238E27FC236}">
                <a16:creationId xmlns:a16="http://schemas.microsoft.com/office/drawing/2014/main" id="{A5E76A0D-1AA5-427F-8C48-C4DB712320B3}"/>
              </a:ext>
            </a:extLst>
          </p:cNvPr>
          <p:cNvSpPr txBox="1">
            <a:spLocks noChangeArrowheads="1"/>
          </p:cNvSpPr>
          <p:nvPr/>
        </p:nvSpPr>
        <p:spPr bwMode="auto">
          <a:xfrm>
            <a:off x="2436593" y="458218"/>
            <a:ext cx="4353089"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4000" dirty="0">
                <a:solidFill>
                  <a:schemeClr val="tx1"/>
                </a:solidFill>
                <a:latin typeface="+mj-lt"/>
              </a:rPr>
              <a:t>Storage Accounts</a:t>
            </a:r>
          </a:p>
        </p:txBody>
      </p:sp>
      <p:grpSp>
        <p:nvGrpSpPr>
          <p:cNvPr id="32" name="Group 31">
            <a:extLst>
              <a:ext uri="{FF2B5EF4-FFF2-40B4-BE49-F238E27FC236}">
                <a16:creationId xmlns:a16="http://schemas.microsoft.com/office/drawing/2014/main" id="{1801C759-598D-49B9-B610-FA6A8A0A5552}"/>
              </a:ext>
            </a:extLst>
          </p:cNvPr>
          <p:cNvGrpSpPr/>
          <p:nvPr/>
        </p:nvGrpSpPr>
        <p:grpSpPr>
          <a:xfrm>
            <a:off x="1876097" y="3702948"/>
            <a:ext cx="6555038" cy="2329990"/>
            <a:chOff x="1876097" y="3702948"/>
            <a:chExt cx="6555038" cy="2329990"/>
          </a:xfrm>
        </p:grpSpPr>
        <p:sp>
          <p:nvSpPr>
            <p:cNvPr id="10" name="TextBox 9">
              <a:extLst>
                <a:ext uri="{FF2B5EF4-FFF2-40B4-BE49-F238E27FC236}">
                  <a16:creationId xmlns:a16="http://schemas.microsoft.com/office/drawing/2014/main" id="{71E286A0-629E-4644-9AE1-E254937B4B84}"/>
                </a:ext>
              </a:extLst>
            </p:cNvPr>
            <p:cNvSpPr txBox="1"/>
            <p:nvPr/>
          </p:nvSpPr>
          <p:spPr>
            <a:xfrm rot="992594">
              <a:off x="5787304" y="4442868"/>
              <a:ext cx="932147" cy="369332"/>
            </a:xfrm>
            <a:prstGeom prst="rect">
              <a:avLst/>
            </a:prstGeom>
            <a:noFill/>
          </p:spPr>
          <p:txBody>
            <a:bodyPr wrap="square" rtlCol="0">
              <a:spAutoFit/>
            </a:bodyPr>
            <a:lstStyle/>
            <a:p>
              <a:r>
                <a:rPr lang="en-US" dirty="0"/>
                <a:t>Vegas</a:t>
              </a:r>
            </a:p>
          </p:txBody>
        </p:sp>
        <p:pic>
          <p:nvPicPr>
            <p:cNvPr id="13" name="Picture 12">
              <a:extLst>
                <a:ext uri="{FF2B5EF4-FFF2-40B4-BE49-F238E27FC236}">
                  <a16:creationId xmlns:a16="http://schemas.microsoft.com/office/drawing/2014/main" id="{B945831A-4A41-4896-BBEE-46EA16CD0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740" y="3702948"/>
              <a:ext cx="935421" cy="617460"/>
            </a:xfrm>
            <a:prstGeom prst="rect">
              <a:avLst/>
            </a:prstGeom>
          </p:spPr>
        </p:pic>
        <p:pic>
          <p:nvPicPr>
            <p:cNvPr id="15" name="Picture 14">
              <a:extLst>
                <a:ext uri="{FF2B5EF4-FFF2-40B4-BE49-F238E27FC236}">
                  <a16:creationId xmlns:a16="http://schemas.microsoft.com/office/drawing/2014/main" id="{4E0B6801-ABAB-403E-84AD-E104B899C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854" y="4174933"/>
              <a:ext cx="1536911" cy="841129"/>
            </a:xfrm>
            <a:prstGeom prst="rect">
              <a:avLst/>
            </a:prstGeom>
          </p:spPr>
        </p:pic>
        <p:pic>
          <p:nvPicPr>
            <p:cNvPr id="17" name="Picture 16">
              <a:extLst>
                <a:ext uri="{FF2B5EF4-FFF2-40B4-BE49-F238E27FC236}">
                  <a16:creationId xmlns:a16="http://schemas.microsoft.com/office/drawing/2014/main" id="{10BE131B-4699-4661-9D28-1F7C429DE2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40" y="4500999"/>
              <a:ext cx="1672983" cy="934797"/>
            </a:xfrm>
            <a:prstGeom prst="rect">
              <a:avLst/>
            </a:prstGeom>
          </p:spPr>
        </p:pic>
        <p:pic>
          <p:nvPicPr>
            <p:cNvPr id="19" name="Picture 18">
              <a:extLst>
                <a:ext uri="{FF2B5EF4-FFF2-40B4-BE49-F238E27FC236}">
                  <a16:creationId xmlns:a16="http://schemas.microsoft.com/office/drawing/2014/main" id="{16140F1B-D3CA-4BB7-B628-31FA7AD7D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9060" y="5272700"/>
              <a:ext cx="937870" cy="527665"/>
            </a:xfrm>
            <a:prstGeom prst="rect">
              <a:avLst/>
            </a:prstGeom>
          </p:spPr>
        </p:pic>
        <p:sp>
          <p:nvSpPr>
            <p:cNvPr id="20" name="TextBox 19">
              <a:extLst>
                <a:ext uri="{FF2B5EF4-FFF2-40B4-BE49-F238E27FC236}">
                  <a16:creationId xmlns:a16="http://schemas.microsoft.com/office/drawing/2014/main" id="{C865CB84-85A6-4DEF-9588-CBC4E80BB841}"/>
                </a:ext>
              </a:extLst>
            </p:cNvPr>
            <p:cNvSpPr txBox="1"/>
            <p:nvPr/>
          </p:nvSpPr>
          <p:spPr>
            <a:xfrm rot="918833">
              <a:off x="5620258" y="4024139"/>
              <a:ext cx="1151110" cy="369332"/>
            </a:xfrm>
            <a:prstGeom prst="rect">
              <a:avLst/>
            </a:prstGeom>
            <a:noFill/>
          </p:spPr>
          <p:txBody>
            <a:bodyPr wrap="square" rtlCol="0">
              <a:spAutoFit/>
            </a:bodyPr>
            <a:lstStyle/>
            <a:p>
              <a:r>
                <a:rPr lang="en-US" dirty="0"/>
                <a:t>California</a:t>
              </a:r>
            </a:p>
          </p:txBody>
        </p:sp>
        <p:sp>
          <p:nvSpPr>
            <p:cNvPr id="21" name="TextBox 20">
              <a:extLst>
                <a:ext uri="{FF2B5EF4-FFF2-40B4-BE49-F238E27FC236}">
                  <a16:creationId xmlns:a16="http://schemas.microsoft.com/office/drawing/2014/main" id="{69B70B9D-F3EC-42B3-B12C-01721DA71BA4}"/>
                </a:ext>
              </a:extLst>
            </p:cNvPr>
            <p:cNvSpPr txBox="1"/>
            <p:nvPr/>
          </p:nvSpPr>
          <p:spPr>
            <a:xfrm rot="1187532">
              <a:off x="5408730" y="5002688"/>
              <a:ext cx="932147" cy="369332"/>
            </a:xfrm>
            <a:prstGeom prst="rect">
              <a:avLst/>
            </a:prstGeom>
            <a:noFill/>
          </p:spPr>
          <p:txBody>
            <a:bodyPr wrap="square" rtlCol="0">
              <a:spAutoFit/>
            </a:bodyPr>
            <a:lstStyle/>
            <a:p>
              <a:r>
                <a:rPr lang="en-US" dirty="0"/>
                <a:t>Arizona</a:t>
              </a:r>
            </a:p>
          </p:txBody>
        </p:sp>
        <p:sp>
          <p:nvSpPr>
            <p:cNvPr id="22" name="TextBox 21">
              <a:extLst>
                <a:ext uri="{FF2B5EF4-FFF2-40B4-BE49-F238E27FC236}">
                  <a16:creationId xmlns:a16="http://schemas.microsoft.com/office/drawing/2014/main" id="{1AC416BF-46BF-4F5B-8787-85362D1F272B}"/>
                </a:ext>
              </a:extLst>
            </p:cNvPr>
            <p:cNvSpPr txBox="1"/>
            <p:nvPr/>
          </p:nvSpPr>
          <p:spPr>
            <a:xfrm rot="1326491">
              <a:off x="4714793" y="5466741"/>
              <a:ext cx="932147" cy="369332"/>
            </a:xfrm>
            <a:prstGeom prst="rect">
              <a:avLst/>
            </a:prstGeom>
            <a:noFill/>
          </p:spPr>
          <p:txBody>
            <a:bodyPr wrap="square" rtlCol="0">
              <a:spAutoFit/>
            </a:bodyPr>
            <a:lstStyle/>
            <a:p>
              <a:r>
                <a:rPr lang="en-US" dirty="0"/>
                <a:t>Mexico</a:t>
              </a:r>
            </a:p>
          </p:txBody>
        </p:sp>
        <p:grpSp>
          <p:nvGrpSpPr>
            <p:cNvPr id="9" name="Group 8">
              <a:extLst>
                <a:ext uri="{FF2B5EF4-FFF2-40B4-BE49-F238E27FC236}">
                  <a16:creationId xmlns:a16="http://schemas.microsoft.com/office/drawing/2014/main" id="{6DD294AA-59D4-42F5-A71E-9C9B47430C0F}"/>
                </a:ext>
              </a:extLst>
            </p:cNvPr>
            <p:cNvGrpSpPr/>
            <p:nvPr/>
          </p:nvGrpSpPr>
          <p:grpSpPr>
            <a:xfrm>
              <a:off x="1876097" y="3831021"/>
              <a:ext cx="6106511" cy="2201917"/>
              <a:chOff x="1897117" y="3831021"/>
              <a:chExt cx="6106511" cy="2201917"/>
            </a:xfrm>
          </p:grpSpPr>
          <p:sp>
            <p:nvSpPr>
              <p:cNvPr id="4" name="Freeform: Shape 3">
                <a:extLst>
                  <a:ext uri="{FF2B5EF4-FFF2-40B4-BE49-F238E27FC236}">
                    <a16:creationId xmlns:a16="http://schemas.microsoft.com/office/drawing/2014/main" id="{1A72F753-18E8-4D49-BD7D-2552F1C81D18}"/>
                  </a:ext>
                </a:extLst>
              </p:cNvPr>
              <p:cNvSpPr/>
              <p:nvPr/>
            </p:nvSpPr>
            <p:spPr>
              <a:xfrm>
                <a:off x="1897117" y="4340772"/>
                <a:ext cx="5050221" cy="1686911"/>
              </a:xfrm>
              <a:custGeom>
                <a:avLst/>
                <a:gdLst>
                  <a:gd name="connsiteX0" fmla="*/ 557049 w 5050221"/>
                  <a:gd name="connsiteY0" fmla="*/ 0 h 1686911"/>
                  <a:gd name="connsiteX1" fmla="*/ 0 w 5050221"/>
                  <a:gd name="connsiteY1" fmla="*/ 189187 h 1686911"/>
                  <a:gd name="connsiteX2" fmla="*/ 488731 w 5050221"/>
                  <a:gd name="connsiteY2" fmla="*/ 231228 h 1686911"/>
                  <a:gd name="connsiteX3" fmla="*/ 493986 w 5050221"/>
                  <a:gd name="connsiteY3" fmla="*/ 331076 h 1686911"/>
                  <a:gd name="connsiteX4" fmla="*/ 620111 w 5050221"/>
                  <a:gd name="connsiteY4" fmla="*/ 383628 h 1686911"/>
                  <a:gd name="connsiteX5" fmla="*/ 609600 w 5050221"/>
                  <a:gd name="connsiteY5" fmla="*/ 551794 h 1686911"/>
                  <a:gd name="connsiteX6" fmla="*/ 509752 w 5050221"/>
                  <a:gd name="connsiteY6" fmla="*/ 714704 h 1686911"/>
                  <a:gd name="connsiteX7" fmla="*/ 430924 w 5050221"/>
                  <a:gd name="connsiteY7" fmla="*/ 804042 h 1686911"/>
                  <a:gd name="connsiteX8" fmla="*/ 593835 w 5050221"/>
                  <a:gd name="connsiteY8" fmla="*/ 924911 h 1686911"/>
                  <a:gd name="connsiteX9" fmla="*/ 767255 w 5050221"/>
                  <a:gd name="connsiteY9" fmla="*/ 1093076 h 1686911"/>
                  <a:gd name="connsiteX10" fmla="*/ 1140373 w 5050221"/>
                  <a:gd name="connsiteY10" fmla="*/ 966952 h 1686911"/>
                  <a:gd name="connsiteX11" fmla="*/ 1240221 w 5050221"/>
                  <a:gd name="connsiteY11" fmla="*/ 1030014 h 1686911"/>
                  <a:gd name="connsiteX12" fmla="*/ 1255986 w 5050221"/>
                  <a:gd name="connsiteY12" fmla="*/ 987973 h 1686911"/>
                  <a:gd name="connsiteX13" fmla="*/ 1350580 w 5050221"/>
                  <a:gd name="connsiteY13" fmla="*/ 1061545 h 1686911"/>
                  <a:gd name="connsiteX14" fmla="*/ 1382111 w 5050221"/>
                  <a:gd name="connsiteY14" fmla="*/ 1156138 h 1686911"/>
                  <a:gd name="connsiteX15" fmla="*/ 1392621 w 5050221"/>
                  <a:gd name="connsiteY15" fmla="*/ 1439918 h 1686911"/>
                  <a:gd name="connsiteX16" fmla="*/ 1324304 w 5050221"/>
                  <a:gd name="connsiteY16" fmla="*/ 1492469 h 1686911"/>
                  <a:gd name="connsiteX17" fmla="*/ 1376855 w 5050221"/>
                  <a:gd name="connsiteY17" fmla="*/ 1566042 h 1686911"/>
                  <a:gd name="connsiteX18" fmla="*/ 1576552 w 5050221"/>
                  <a:gd name="connsiteY18" fmla="*/ 1566042 h 1686911"/>
                  <a:gd name="connsiteX19" fmla="*/ 1776249 w 5050221"/>
                  <a:gd name="connsiteY19" fmla="*/ 1613338 h 1686911"/>
                  <a:gd name="connsiteX20" fmla="*/ 1870842 w 5050221"/>
                  <a:gd name="connsiteY20" fmla="*/ 1686911 h 1686911"/>
                  <a:gd name="connsiteX21" fmla="*/ 5050221 w 5050221"/>
                  <a:gd name="connsiteY21" fmla="*/ 1686911 h 1686911"/>
                  <a:gd name="connsiteX22" fmla="*/ 1613338 w 5050221"/>
                  <a:gd name="connsiteY22" fmla="*/ 415159 h 1686911"/>
                  <a:gd name="connsiteX23" fmla="*/ 1497724 w 5050221"/>
                  <a:gd name="connsiteY23" fmla="*/ 430925 h 1686911"/>
                  <a:gd name="connsiteX24" fmla="*/ 1308538 w 5050221"/>
                  <a:gd name="connsiteY24" fmla="*/ 446690 h 1686911"/>
                  <a:gd name="connsiteX25" fmla="*/ 1187669 w 5050221"/>
                  <a:gd name="connsiteY25" fmla="*/ 404649 h 1686911"/>
                  <a:gd name="connsiteX26" fmla="*/ 1114097 w 5050221"/>
                  <a:gd name="connsiteY26" fmla="*/ 325821 h 1686911"/>
                  <a:gd name="connsiteX27" fmla="*/ 1140373 w 5050221"/>
                  <a:gd name="connsiteY27" fmla="*/ 252249 h 1686911"/>
                  <a:gd name="connsiteX28" fmla="*/ 1124607 w 5050221"/>
                  <a:gd name="connsiteY28" fmla="*/ 183931 h 1686911"/>
                  <a:gd name="connsiteX29" fmla="*/ 1093076 w 5050221"/>
                  <a:gd name="connsiteY29" fmla="*/ 115614 h 1686911"/>
                  <a:gd name="connsiteX30" fmla="*/ 977462 w 5050221"/>
                  <a:gd name="connsiteY30" fmla="*/ 147145 h 1686911"/>
                  <a:gd name="connsiteX31" fmla="*/ 830317 w 5050221"/>
                  <a:gd name="connsiteY31" fmla="*/ 147145 h 1686911"/>
                  <a:gd name="connsiteX32" fmla="*/ 656897 w 5050221"/>
                  <a:gd name="connsiteY32" fmla="*/ 141890 h 1686911"/>
                  <a:gd name="connsiteX33" fmla="*/ 583324 w 5050221"/>
                  <a:gd name="connsiteY33" fmla="*/ 110359 h 1686911"/>
                  <a:gd name="connsiteX34" fmla="*/ 557049 w 5050221"/>
                  <a:gd name="connsiteY34" fmla="*/ 0 h 168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50221" h="1686911">
                    <a:moveTo>
                      <a:pt x="557049" y="0"/>
                    </a:moveTo>
                    <a:lnTo>
                      <a:pt x="0" y="189187"/>
                    </a:lnTo>
                    <a:lnTo>
                      <a:pt x="488731" y="231228"/>
                    </a:lnTo>
                    <a:lnTo>
                      <a:pt x="493986" y="331076"/>
                    </a:lnTo>
                    <a:lnTo>
                      <a:pt x="620111" y="383628"/>
                    </a:lnTo>
                    <a:lnTo>
                      <a:pt x="609600" y="551794"/>
                    </a:lnTo>
                    <a:lnTo>
                      <a:pt x="509752" y="714704"/>
                    </a:lnTo>
                    <a:lnTo>
                      <a:pt x="430924" y="804042"/>
                    </a:lnTo>
                    <a:lnTo>
                      <a:pt x="593835" y="924911"/>
                    </a:lnTo>
                    <a:lnTo>
                      <a:pt x="767255" y="1093076"/>
                    </a:lnTo>
                    <a:lnTo>
                      <a:pt x="1140373" y="966952"/>
                    </a:lnTo>
                    <a:lnTo>
                      <a:pt x="1240221" y="1030014"/>
                    </a:lnTo>
                    <a:lnTo>
                      <a:pt x="1255986" y="987973"/>
                    </a:lnTo>
                    <a:lnTo>
                      <a:pt x="1350580" y="1061545"/>
                    </a:lnTo>
                    <a:lnTo>
                      <a:pt x="1382111" y="1156138"/>
                    </a:lnTo>
                    <a:lnTo>
                      <a:pt x="1392621" y="1439918"/>
                    </a:lnTo>
                    <a:lnTo>
                      <a:pt x="1324304" y="1492469"/>
                    </a:lnTo>
                    <a:lnTo>
                      <a:pt x="1376855" y="1566042"/>
                    </a:lnTo>
                    <a:lnTo>
                      <a:pt x="1576552" y="1566042"/>
                    </a:lnTo>
                    <a:lnTo>
                      <a:pt x="1776249" y="1613338"/>
                    </a:lnTo>
                    <a:lnTo>
                      <a:pt x="1870842" y="1686911"/>
                    </a:lnTo>
                    <a:lnTo>
                      <a:pt x="5050221" y="1686911"/>
                    </a:lnTo>
                    <a:lnTo>
                      <a:pt x="1613338" y="415159"/>
                    </a:lnTo>
                    <a:lnTo>
                      <a:pt x="1497724" y="430925"/>
                    </a:lnTo>
                    <a:lnTo>
                      <a:pt x="1308538" y="446690"/>
                    </a:lnTo>
                    <a:lnTo>
                      <a:pt x="1187669" y="404649"/>
                    </a:lnTo>
                    <a:lnTo>
                      <a:pt x="1114097" y="325821"/>
                    </a:lnTo>
                    <a:lnTo>
                      <a:pt x="1140373" y="252249"/>
                    </a:lnTo>
                    <a:lnTo>
                      <a:pt x="1124607" y="183931"/>
                    </a:lnTo>
                    <a:lnTo>
                      <a:pt x="1093076" y="115614"/>
                    </a:lnTo>
                    <a:lnTo>
                      <a:pt x="977462" y="147145"/>
                    </a:lnTo>
                    <a:lnTo>
                      <a:pt x="830317" y="147145"/>
                    </a:lnTo>
                    <a:lnTo>
                      <a:pt x="656897" y="141890"/>
                    </a:lnTo>
                    <a:lnTo>
                      <a:pt x="583324" y="110359"/>
                    </a:lnTo>
                    <a:lnTo>
                      <a:pt x="557049" y="0"/>
                    </a:lnTo>
                    <a:close/>
                  </a:path>
                </a:pathLst>
              </a:custGeom>
              <a:solidFill>
                <a:schemeClr val="tx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C04D99C-4B5A-4FA5-BC2B-299727B289FD}"/>
                  </a:ext>
                </a:extLst>
              </p:cNvPr>
              <p:cNvSpPr/>
              <p:nvPr/>
            </p:nvSpPr>
            <p:spPr>
              <a:xfrm>
                <a:off x="3520966" y="4125310"/>
                <a:ext cx="4477406" cy="1907628"/>
              </a:xfrm>
              <a:custGeom>
                <a:avLst/>
                <a:gdLst>
                  <a:gd name="connsiteX0" fmla="*/ 488731 w 4477406"/>
                  <a:gd name="connsiteY0" fmla="*/ 0 h 1907628"/>
                  <a:gd name="connsiteX1" fmla="*/ 26275 w 4477406"/>
                  <a:gd name="connsiteY1" fmla="*/ 52552 h 1907628"/>
                  <a:gd name="connsiteX2" fmla="*/ 15765 w 4477406"/>
                  <a:gd name="connsiteY2" fmla="*/ 204952 h 1907628"/>
                  <a:gd name="connsiteX3" fmla="*/ 42041 w 4477406"/>
                  <a:gd name="connsiteY3" fmla="*/ 373118 h 1907628"/>
                  <a:gd name="connsiteX4" fmla="*/ 31531 w 4477406"/>
                  <a:gd name="connsiteY4" fmla="*/ 520262 h 1907628"/>
                  <a:gd name="connsiteX5" fmla="*/ 0 w 4477406"/>
                  <a:gd name="connsiteY5" fmla="*/ 609600 h 1907628"/>
                  <a:gd name="connsiteX6" fmla="*/ 3426372 w 4477406"/>
                  <a:gd name="connsiteY6" fmla="*/ 1891862 h 1907628"/>
                  <a:gd name="connsiteX7" fmla="*/ 4477406 w 4477406"/>
                  <a:gd name="connsiteY7" fmla="*/ 1907628 h 1907628"/>
                  <a:gd name="connsiteX8" fmla="*/ 4477406 w 4477406"/>
                  <a:gd name="connsiteY8" fmla="*/ 1308538 h 1907628"/>
                  <a:gd name="connsiteX9" fmla="*/ 488731 w 4477406"/>
                  <a:gd name="connsiteY9" fmla="*/ 0 h 190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7406" h="1907628">
                    <a:moveTo>
                      <a:pt x="488731" y="0"/>
                    </a:moveTo>
                    <a:lnTo>
                      <a:pt x="26275" y="52552"/>
                    </a:lnTo>
                    <a:lnTo>
                      <a:pt x="15765" y="204952"/>
                    </a:lnTo>
                    <a:lnTo>
                      <a:pt x="42041" y="373118"/>
                    </a:lnTo>
                    <a:lnTo>
                      <a:pt x="31531" y="520262"/>
                    </a:lnTo>
                    <a:lnTo>
                      <a:pt x="0" y="609600"/>
                    </a:lnTo>
                    <a:lnTo>
                      <a:pt x="3426372" y="1891862"/>
                    </a:lnTo>
                    <a:lnTo>
                      <a:pt x="4477406" y="1907628"/>
                    </a:lnTo>
                    <a:lnTo>
                      <a:pt x="4477406" y="1308538"/>
                    </a:lnTo>
                    <a:lnTo>
                      <a:pt x="488731" y="0"/>
                    </a:lnTo>
                    <a:close/>
                  </a:path>
                </a:pathLst>
              </a:custGeom>
              <a:solidFill>
                <a:schemeClr val="accent2">
                  <a:alpha val="37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12BA027F-2AF4-4AD2-AF83-92BE1EB001C3}"/>
                  </a:ext>
                </a:extLst>
              </p:cNvPr>
              <p:cNvSpPr/>
              <p:nvPr/>
            </p:nvSpPr>
            <p:spPr>
              <a:xfrm>
                <a:off x="4014952" y="3957145"/>
                <a:ext cx="3988676" cy="1455683"/>
              </a:xfrm>
              <a:custGeom>
                <a:avLst/>
                <a:gdLst>
                  <a:gd name="connsiteX0" fmla="*/ 0 w 3988676"/>
                  <a:gd name="connsiteY0" fmla="*/ 168165 h 1455683"/>
                  <a:gd name="connsiteX1" fmla="*/ 3978165 w 3988676"/>
                  <a:gd name="connsiteY1" fmla="*/ 1455683 h 1455683"/>
                  <a:gd name="connsiteX2" fmla="*/ 3988676 w 3988676"/>
                  <a:gd name="connsiteY2" fmla="*/ 924910 h 1455683"/>
                  <a:gd name="connsiteX3" fmla="*/ 520262 w 3988676"/>
                  <a:gd name="connsiteY3" fmla="*/ 0 h 1455683"/>
                  <a:gd name="connsiteX4" fmla="*/ 357351 w 3988676"/>
                  <a:gd name="connsiteY4" fmla="*/ 68317 h 1455683"/>
                  <a:gd name="connsiteX5" fmla="*/ 178676 w 3988676"/>
                  <a:gd name="connsiteY5" fmla="*/ 120869 h 1455683"/>
                  <a:gd name="connsiteX6" fmla="*/ 0 w 3988676"/>
                  <a:gd name="connsiteY6" fmla="*/ 168165 h 14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8676" h="1455683">
                    <a:moveTo>
                      <a:pt x="0" y="168165"/>
                    </a:moveTo>
                    <a:lnTo>
                      <a:pt x="3978165" y="1455683"/>
                    </a:lnTo>
                    <a:lnTo>
                      <a:pt x="3988676" y="924910"/>
                    </a:lnTo>
                    <a:lnTo>
                      <a:pt x="520262" y="0"/>
                    </a:lnTo>
                    <a:lnTo>
                      <a:pt x="357351" y="68317"/>
                    </a:lnTo>
                    <a:lnTo>
                      <a:pt x="178676" y="120869"/>
                    </a:lnTo>
                    <a:lnTo>
                      <a:pt x="0" y="168165"/>
                    </a:lnTo>
                    <a:close/>
                  </a:path>
                </a:pathLst>
              </a:custGeom>
              <a:solidFill>
                <a:schemeClr val="accent4">
                  <a:alpha val="5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B68DF4F-BB79-48A5-B066-396BFC74E0FD}"/>
                  </a:ext>
                </a:extLst>
              </p:cNvPr>
              <p:cNvSpPr/>
              <p:nvPr/>
            </p:nvSpPr>
            <p:spPr>
              <a:xfrm>
                <a:off x="4577255" y="3831021"/>
                <a:ext cx="3410607" cy="1024758"/>
              </a:xfrm>
              <a:custGeom>
                <a:avLst/>
                <a:gdLst>
                  <a:gd name="connsiteX0" fmla="*/ 78828 w 3410607"/>
                  <a:gd name="connsiteY0" fmla="*/ 0 h 1024758"/>
                  <a:gd name="connsiteX1" fmla="*/ 0 w 3410607"/>
                  <a:gd name="connsiteY1" fmla="*/ 115613 h 1024758"/>
                  <a:gd name="connsiteX2" fmla="*/ 3410607 w 3410607"/>
                  <a:gd name="connsiteY2" fmla="*/ 1024758 h 1024758"/>
                  <a:gd name="connsiteX3" fmla="*/ 3405352 w 3410607"/>
                  <a:gd name="connsiteY3" fmla="*/ 315310 h 1024758"/>
                  <a:gd name="connsiteX4" fmla="*/ 3247697 w 3410607"/>
                  <a:gd name="connsiteY4" fmla="*/ 289034 h 1024758"/>
                  <a:gd name="connsiteX5" fmla="*/ 3063766 w 3410607"/>
                  <a:gd name="connsiteY5" fmla="*/ 252248 h 1024758"/>
                  <a:gd name="connsiteX6" fmla="*/ 2779986 w 3410607"/>
                  <a:gd name="connsiteY6" fmla="*/ 289034 h 1024758"/>
                  <a:gd name="connsiteX7" fmla="*/ 2454166 w 3410607"/>
                  <a:gd name="connsiteY7" fmla="*/ 273269 h 1024758"/>
                  <a:gd name="connsiteX8" fmla="*/ 2343807 w 3410607"/>
                  <a:gd name="connsiteY8" fmla="*/ 246993 h 1024758"/>
                  <a:gd name="connsiteX9" fmla="*/ 2170386 w 3410607"/>
                  <a:gd name="connsiteY9" fmla="*/ 225972 h 1024758"/>
                  <a:gd name="connsiteX10" fmla="*/ 1928648 w 3410607"/>
                  <a:gd name="connsiteY10" fmla="*/ 215462 h 1024758"/>
                  <a:gd name="connsiteX11" fmla="*/ 1844566 w 3410607"/>
                  <a:gd name="connsiteY11" fmla="*/ 215462 h 1024758"/>
                  <a:gd name="connsiteX12" fmla="*/ 1676400 w 3410607"/>
                  <a:gd name="connsiteY12" fmla="*/ 220717 h 1024758"/>
                  <a:gd name="connsiteX13" fmla="*/ 1524000 w 3410607"/>
                  <a:gd name="connsiteY13" fmla="*/ 178676 h 1024758"/>
                  <a:gd name="connsiteX14" fmla="*/ 1376855 w 3410607"/>
                  <a:gd name="connsiteY14" fmla="*/ 131379 h 1024758"/>
                  <a:gd name="connsiteX15" fmla="*/ 1292773 w 3410607"/>
                  <a:gd name="connsiteY15" fmla="*/ 126124 h 1024758"/>
                  <a:gd name="connsiteX16" fmla="*/ 1292773 w 3410607"/>
                  <a:gd name="connsiteY16" fmla="*/ 194441 h 1024758"/>
                  <a:gd name="connsiteX17" fmla="*/ 1224455 w 3410607"/>
                  <a:gd name="connsiteY17" fmla="*/ 210207 h 1024758"/>
                  <a:gd name="connsiteX18" fmla="*/ 1093076 w 3410607"/>
                  <a:gd name="connsiteY18" fmla="*/ 199696 h 1024758"/>
                  <a:gd name="connsiteX19" fmla="*/ 1019504 w 3410607"/>
                  <a:gd name="connsiteY19" fmla="*/ 194441 h 1024758"/>
                  <a:gd name="connsiteX20" fmla="*/ 987973 w 3410607"/>
                  <a:gd name="connsiteY20" fmla="*/ 147145 h 1024758"/>
                  <a:gd name="connsiteX21" fmla="*/ 972207 w 3410607"/>
                  <a:gd name="connsiteY21" fmla="*/ 73572 h 1024758"/>
                  <a:gd name="connsiteX22" fmla="*/ 872359 w 3410607"/>
                  <a:gd name="connsiteY22" fmla="*/ 84082 h 1024758"/>
                  <a:gd name="connsiteX23" fmla="*/ 777766 w 3410607"/>
                  <a:gd name="connsiteY23" fmla="*/ 36786 h 1024758"/>
                  <a:gd name="connsiteX24" fmla="*/ 677917 w 3410607"/>
                  <a:gd name="connsiteY24" fmla="*/ 31531 h 1024758"/>
                  <a:gd name="connsiteX25" fmla="*/ 677917 w 3410607"/>
                  <a:gd name="connsiteY25" fmla="*/ 94593 h 1024758"/>
                  <a:gd name="connsiteX26" fmla="*/ 557048 w 3410607"/>
                  <a:gd name="connsiteY26" fmla="*/ 110358 h 1024758"/>
                  <a:gd name="connsiteX27" fmla="*/ 467711 w 3410607"/>
                  <a:gd name="connsiteY27" fmla="*/ 110358 h 1024758"/>
                  <a:gd name="connsiteX28" fmla="*/ 409904 w 3410607"/>
                  <a:gd name="connsiteY28" fmla="*/ 84082 h 1024758"/>
                  <a:gd name="connsiteX29" fmla="*/ 409904 w 3410607"/>
                  <a:gd name="connsiteY29" fmla="*/ 84082 h 1024758"/>
                  <a:gd name="connsiteX30" fmla="*/ 388883 w 3410607"/>
                  <a:gd name="connsiteY30" fmla="*/ 42041 h 1024758"/>
                  <a:gd name="connsiteX31" fmla="*/ 320566 w 3410607"/>
                  <a:gd name="connsiteY31" fmla="*/ 42041 h 1024758"/>
                  <a:gd name="connsiteX32" fmla="*/ 78828 w 3410607"/>
                  <a:gd name="connsiteY32" fmla="*/ 0 h 102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0607" h="1024758">
                    <a:moveTo>
                      <a:pt x="78828" y="0"/>
                    </a:moveTo>
                    <a:lnTo>
                      <a:pt x="0" y="115613"/>
                    </a:lnTo>
                    <a:lnTo>
                      <a:pt x="3410607" y="1024758"/>
                    </a:lnTo>
                    <a:cubicBezTo>
                      <a:pt x="3408855" y="788275"/>
                      <a:pt x="3407104" y="551793"/>
                      <a:pt x="3405352" y="315310"/>
                    </a:cubicBezTo>
                    <a:lnTo>
                      <a:pt x="3247697" y="289034"/>
                    </a:lnTo>
                    <a:lnTo>
                      <a:pt x="3063766" y="252248"/>
                    </a:lnTo>
                    <a:lnTo>
                      <a:pt x="2779986" y="289034"/>
                    </a:lnTo>
                    <a:lnTo>
                      <a:pt x="2454166" y="273269"/>
                    </a:lnTo>
                    <a:lnTo>
                      <a:pt x="2343807" y="246993"/>
                    </a:lnTo>
                    <a:lnTo>
                      <a:pt x="2170386" y="225972"/>
                    </a:lnTo>
                    <a:lnTo>
                      <a:pt x="1928648" y="215462"/>
                    </a:lnTo>
                    <a:lnTo>
                      <a:pt x="1844566" y="215462"/>
                    </a:lnTo>
                    <a:lnTo>
                      <a:pt x="1676400" y="220717"/>
                    </a:lnTo>
                    <a:lnTo>
                      <a:pt x="1524000" y="178676"/>
                    </a:lnTo>
                    <a:lnTo>
                      <a:pt x="1376855" y="131379"/>
                    </a:lnTo>
                    <a:lnTo>
                      <a:pt x="1292773" y="126124"/>
                    </a:lnTo>
                    <a:lnTo>
                      <a:pt x="1292773" y="194441"/>
                    </a:lnTo>
                    <a:lnTo>
                      <a:pt x="1224455" y="210207"/>
                    </a:lnTo>
                    <a:lnTo>
                      <a:pt x="1093076" y="199696"/>
                    </a:lnTo>
                    <a:lnTo>
                      <a:pt x="1019504" y="194441"/>
                    </a:lnTo>
                    <a:lnTo>
                      <a:pt x="987973" y="147145"/>
                    </a:lnTo>
                    <a:lnTo>
                      <a:pt x="972207" y="73572"/>
                    </a:lnTo>
                    <a:lnTo>
                      <a:pt x="872359" y="84082"/>
                    </a:lnTo>
                    <a:lnTo>
                      <a:pt x="777766" y="36786"/>
                    </a:lnTo>
                    <a:lnTo>
                      <a:pt x="677917" y="31531"/>
                    </a:lnTo>
                    <a:lnTo>
                      <a:pt x="677917" y="94593"/>
                    </a:lnTo>
                    <a:lnTo>
                      <a:pt x="557048" y="110358"/>
                    </a:lnTo>
                    <a:lnTo>
                      <a:pt x="467711" y="110358"/>
                    </a:lnTo>
                    <a:lnTo>
                      <a:pt x="409904" y="84082"/>
                    </a:lnTo>
                    <a:lnTo>
                      <a:pt x="409904" y="84082"/>
                    </a:lnTo>
                    <a:lnTo>
                      <a:pt x="388883" y="42041"/>
                    </a:lnTo>
                    <a:lnTo>
                      <a:pt x="320566" y="42041"/>
                    </a:lnTo>
                    <a:lnTo>
                      <a:pt x="78828" y="0"/>
                    </a:lnTo>
                    <a:close/>
                  </a:path>
                </a:pathLst>
              </a:custGeom>
              <a:solidFill>
                <a:schemeClr val="accent6">
                  <a:alpha val="3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C2F93986-804C-49B1-A248-C4D7A7BD6341}"/>
                </a:ext>
              </a:extLst>
            </p:cNvPr>
            <p:cNvSpPr txBox="1"/>
            <p:nvPr/>
          </p:nvSpPr>
          <p:spPr>
            <a:xfrm rot="992594">
              <a:off x="5792716" y="4450420"/>
              <a:ext cx="932147" cy="369332"/>
            </a:xfrm>
            <a:prstGeom prst="rect">
              <a:avLst/>
            </a:prstGeom>
            <a:noFill/>
          </p:spPr>
          <p:txBody>
            <a:bodyPr wrap="square" rtlCol="0">
              <a:spAutoFit/>
            </a:bodyPr>
            <a:lstStyle/>
            <a:p>
              <a:r>
                <a:rPr lang="en-US" dirty="0"/>
                <a:t>Vegas</a:t>
              </a:r>
            </a:p>
          </p:txBody>
        </p:sp>
        <p:pic>
          <p:nvPicPr>
            <p:cNvPr id="24" name="Picture 23">
              <a:extLst>
                <a:ext uri="{FF2B5EF4-FFF2-40B4-BE49-F238E27FC236}">
                  <a16:creationId xmlns:a16="http://schemas.microsoft.com/office/drawing/2014/main" id="{DD5C3B3F-404B-4E72-BE17-FCA8ED6F8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152" y="3710500"/>
              <a:ext cx="935421" cy="617460"/>
            </a:xfrm>
            <a:prstGeom prst="rect">
              <a:avLst/>
            </a:prstGeom>
          </p:spPr>
        </p:pic>
        <p:pic>
          <p:nvPicPr>
            <p:cNvPr id="25" name="Picture 24">
              <a:extLst>
                <a:ext uri="{FF2B5EF4-FFF2-40B4-BE49-F238E27FC236}">
                  <a16:creationId xmlns:a16="http://schemas.microsoft.com/office/drawing/2014/main" id="{6356E1CB-9F92-4502-B6FD-8841F9F91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266" y="4182485"/>
              <a:ext cx="1536911" cy="841129"/>
            </a:xfrm>
            <a:prstGeom prst="rect">
              <a:avLst/>
            </a:prstGeom>
          </p:spPr>
        </p:pic>
        <p:pic>
          <p:nvPicPr>
            <p:cNvPr id="26" name="Picture 25">
              <a:extLst>
                <a:ext uri="{FF2B5EF4-FFF2-40B4-BE49-F238E27FC236}">
                  <a16:creationId xmlns:a16="http://schemas.microsoft.com/office/drawing/2014/main" id="{FF6EFCEC-D066-416D-A759-D370B34F9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152" y="4508551"/>
              <a:ext cx="1672983" cy="934797"/>
            </a:xfrm>
            <a:prstGeom prst="rect">
              <a:avLst/>
            </a:prstGeom>
          </p:spPr>
        </p:pic>
        <p:pic>
          <p:nvPicPr>
            <p:cNvPr id="27" name="Picture 26">
              <a:extLst>
                <a:ext uri="{FF2B5EF4-FFF2-40B4-BE49-F238E27FC236}">
                  <a16:creationId xmlns:a16="http://schemas.microsoft.com/office/drawing/2014/main" id="{958D952A-D847-471D-863C-5EA874E899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472" y="5280252"/>
              <a:ext cx="937870" cy="527665"/>
            </a:xfrm>
            <a:prstGeom prst="rect">
              <a:avLst/>
            </a:prstGeom>
          </p:spPr>
        </p:pic>
        <p:sp>
          <p:nvSpPr>
            <p:cNvPr id="28" name="TextBox 27">
              <a:extLst>
                <a:ext uri="{FF2B5EF4-FFF2-40B4-BE49-F238E27FC236}">
                  <a16:creationId xmlns:a16="http://schemas.microsoft.com/office/drawing/2014/main" id="{CC9651DF-2F62-449D-849E-B345E94CA3E7}"/>
                </a:ext>
              </a:extLst>
            </p:cNvPr>
            <p:cNvSpPr txBox="1"/>
            <p:nvPr/>
          </p:nvSpPr>
          <p:spPr>
            <a:xfrm rot="918833">
              <a:off x="5625670" y="4031691"/>
              <a:ext cx="1151110" cy="369332"/>
            </a:xfrm>
            <a:prstGeom prst="rect">
              <a:avLst/>
            </a:prstGeom>
            <a:noFill/>
          </p:spPr>
          <p:txBody>
            <a:bodyPr wrap="square" rtlCol="0">
              <a:spAutoFit/>
            </a:bodyPr>
            <a:lstStyle/>
            <a:p>
              <a:r>
                <a:rPr lang="en-US" dirty="0"/>
                <a:t>California</a:t>
              </a:r>
            </a:p>
          </p:txBody>
        </p:sp>
        <p:sp>
          <p:nvSpPr>
            <p:cNvPr id="29" name="TextBox 28">
              <a:extLst>
                <a:ext uri="{FF2B5EF4-FFF2-40B4-BE49-F238E27FC236}">
                  <a16:creationId xmlns:a16="http://schemas.microsoft.com/office/drawing/2014/main" id="{854EC7C5-CC67-4A86-A02B-E0CAE05C5DD6}"/>
                </a:ext>
              </a:extLst>
            </p:cNvPr>
            <p:cNvSpPr txBox="1"/>
            <p:nvPr/>
          </p:nvSpPr>
          <p:spPr>
            <a:xfrm rot="1187532">
              <a:off x="5414142" y="5010240"/>
              <a:ext cx="932147" cy="369332"/>
            </a:xfrm>
            <a:prstGeom prst="rect">
              <a:avLst/>
            </a:prstGeom>
            <a:noFill/>
          </p:spPr>
          <p:txBody>
            <a:bodyPr wrap="square" rtlCol="0">
              <a:spAutoFit/>
            </a:bodyPr>
            <a:lstStyle/>
            <a:p>
              <a:r>
                <a:rPr lang="en-US" dirty="0"/>
                <a:t>Arizona</a:t>
              </a:r>
            </a:p>
          </p:txBody>
        </p:sp>
        <p:sp>
          <p:nvSpPr>
            <p:cNvPr id="30" name="TextBox 29">
              <a:extLst>
                <a:ext uri="{FF2B5EF4-FFF2-40B4-BE49-F238E27FC236}">
                  <a16:creationId xmlns:a16="http://schemas.microsoft.com/office/drawing/2014/main" id="{4F8FC7FE-5416-4B3E-8AA0-1C3F63948C2B}"/>
                </a:ext>
              </a:extLst>
            </p:cNvPr>
            <p:cNvSpPr txBox="1"/>
            <p:nvPr/>
          </p:nvSpPr>
          <p:spPr>
            <a:xfrm rot="1326491">
              <a:off x="4720205" y="5474293"/>
              <a:ext cx="932147" cy="369332"/>
            </a:xfrm>
            <a:prstGeom prst="rect">
              <a:avLst/>
            </a:prstGeom>
            <a:noFill/>
          </p:spPr>
          <p:txBody>
            <a:bodyPr wrap="square" rtlCol="0">
              <a:spAutoFit/>
            </a:bodyPr>
            <a:lstStyle/>
            <a:p>
              <a:r>
                <a:rPr lang="en-US" dirty="0"/>
                <a:t>Mexico</a:t>
              </a:r>
            </a:p>
          </p:txBody>
        </p:sp>
      </p:grpSp>
    </p:spTree>
    <p:extLst>
      <p:ext uri="{BB962C8B-B14F-4D97-AF65-F5344CB8AC3E}">
        <p14:creationId xmlns:p14="http://schemas.microsoft.com/office/powerpoint/2010/main" val="35460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0D617-34FB-43D2-8A3C-ACDFE8AC9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786" y="1657421"/>
            <a:ext cx="7845973" cy="4440862"/>
          </a:xfrm>
          <a:prstGeom prst="rect">
            <a:avLst/>
          </a:prstGeom>
        </p:spPr>
      </p:pic>
    </p:spTree>
    <p:extLst>
      <p:ext uri="{BB962C8B-B14F-4D97-AF65-F5344CB8AC3E}">
        <p14:creationId xmlns:p14="http://schemas.microsoft.com/office/powerpoint/2010/main" val="2836585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160A7-D981-45AA-90AB-6A84244D2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31" y="1667784"/>
            <a:ext cx="7919545" cy="4477457"/>
          </a:xfrm>
          <a:prstGeom prst="rect">
            <a:avLst/>
          </a:prstGeom>
        </p:spPr>
      </p:pic>
    </p:spTree>
    <p:extLst>
      <p:ext uri="{BB962C8B-B14F-4D97-AF65-F5344CB8AC3E}">
        <p14:creationId xmlns:p14="http://schemas.microsoft.com/office/powerpoint/2010/main" val="2819772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C7C18-D0E5-46C4-915A-E1B17DCC1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84" y="1647090"/>
            <a:ext cx="8032143" cy="4538248"/>
          </a:xfrm>
          <a:prstGeom prst="rect">
            <a:avLst/>
          </a:prstGeom>
        </p:spPr>
      </p:pic>
    </p:spTree>
    <p:extLst>
      <p:ext uri="{BB962C8B-B14F-4D97-AF65-F5344CB8AC3E}">
        <p14:creationId xmlns:p14="http://schemas.microsoft.com/office/powerpoint/2010/main" val="2765161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983C4B9B-35E6-4907-ADD2-F809550CCA74}"/>
              </a:ext>
            </a:extLst>
          </p:cNvPr>
          <p:cNvGrpSpPr/>
          <p:nvPr/>
        </p:nvGrpSpPr>
        <p:grpSpPr>
          <a:xfrm>
            <a:off x="1013804" y="591655"/>
            <a:ext cx="7589674" cy="5576323"/>
            <a:chOff x="1008361" y="591655"/>
            <a:chExt cx="7589674" cy="5576323"/>
          </a:xfrm>
        </p:grpSpPr>
        <p:cxnSp>
          <p:nvCxnSpPr>
            <p:cNvPr id="20" name="Straight Connector 19">
              <a:extLst>
                <a:ext uri="{FF2B5EF4-FFF2-40B4-BE49-F238E27FC236}">
                  <a16:creationId xmlns:a16="http://schemas.microsoft.com/office/drawing/2014/main" id="{0A61C20A-7A22-4FAB-B2F6-5C3782C30282}"/>
                </a:ext>
              </a:extLst>
            </p:cNvPr>
            <p:cNvCxnSpPr/>
            <p:nvPr/>
          </p:nvCxnSpPr>
          <p:spPr>
            <a:xfrm flipV="1">
              <a:off x="2685016" y="2073729"/>
              <a:ext cx="0" cy="67219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052752-1FC4-432B-8FC7-A27584418D3A}"/>
                </a:ext>
              </a:extLst>
            </p:cNvPr>
            <p:cNvCxnSpPr>
              <a:cxnSpLocks/>
            </p:cNvCxnSpPr>
            <p:nvPr/>
          </p:nvCxnSpPr>
          <p:spPr>
            <a:xfrm flipV="1">
              <a:off x="2614259" y="1687286"/>
              <a:ext cx="0" cy="111463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368FD1-D62C-4478-8292-4E282E4CE07B}"/>
                </a:ext>
              </a:extLst>
            </p:cNvPr>
            <p:cNvCxnSpPr>
              <a:cxnSpLocks/>
            </p:cNvCxnSpPr>
            <p:nvPr/>
          </p:nvCxnSpPr>
          <p:spPr>
            <a:xfrm flipV="1">
              <a:off x="2532617" y="1293169"/>
              <a:ext cx="0" cy="15379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87E4A8-E0E0-4AB5-A872-BA3DBA923575}"/>
                </a:ext>
              </a:extLst>
            </p:cNvPr>
            <p:cNvCxnSpPr>
              <a:cxnSpLocks/>
            </p:cNvCxnSpPr>
            <p:nvPr/>
          </p:nvCxnSpPr>
          <p:spPr>
            <a:xfrm flipV="1">
              <a:off x="2456417" y="947057"/>
              <a:ext cx="0" cy="19516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8D87CD-6BE9-492E-89FF-D40F625B8439}"/>
                </a:ext>
              </a:extLst>
            </p:cNvPr>
            <p:cNvCxnSpPr>
              <a:cxnSpLocks/>
            </p:cNvCxnSpPr>
            <p:nvPr/>
          </p:nvCxnSpPr>
          <p:spPr>
            <a:xfrm flipH="1" flipV="1">
              <a:off x="2456418" y="947057"/>
              <a:ext cx="5263946" cy="381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42D412-ABB0-47F1-AE82-9E186F39E6B0}"/>
                </a:ext>
              </a:extLst>
            </p:cNvPr>
            <p:cNvCxnSpPr>
              <a:cxnSpLocks/>
            </p:cNvCxnSpPr>
            <p:nvPr/>
          </p:nvCxnSpPr>
          <p:spPr>
            <a:xfrm flipV="1">
              <a:off x="7727494" y="971551"/>
              <a:ext cx="0" cy="3839935"/>
            </a:xfrm>
            <a:prstGeom prst="line">
              <a:avLst/>
            </a:prstGeom>
            <a:ln>
              <a:prstDash val="dash"/>
              <a:head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C7DE340-91A3-498B-8C3D-AD619C0846D1}"/>
                </a:ext>
              </a:extLst>
            </p:cNvPr>
            <p:cNvSpPr/>
            <p:nvPr/>
          </p:nvSpPr>
          <p:spPr>
            <a:xfrm>
              <a:off x="7499224" y="4809548"/>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3B26AAC-0175-4DEC-B1AD-EB5D6DBEBBE4}"/>
                </a:ext>
              </a:extLst>
            </p:cNvPr>
            <p:cNvCxnSpPr>
              <a:cxnSpLocks/>
            </p:cNvCxnSpPr>
            <p:nvPr/>
          </p:nvCxnSpPr>
          <p:spPr>
            <a:xfrm>
              <a:off x="6520000" y="4475781"/>
              <a:ext cx="979224" cy="58238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C234786-D23D-40BD-BDF1-4D7D375EA5A4}"/>
                </a:ext>
              </a:extLst>
            </p:cNvPr>
            <p:cNvSpPr/>
            <p:nvPr/>
          </p:nvSpPr>
          <p:spPr>
            <a:xfrm>
              <a:off x="4980872" y="4836762"/>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CD4F7B-0AD2-42B4-B768-77C6E6235855}"/>
                </a:ext>
              </a:extLst>
            </p:cNvPr>
            <p:cNvSpPr/>
            <p:nvPr/>
          </p:nvSpPr>
          <p:spPr>
            <a:xfrm>
              <a:off x="3033687" y="4836761"/>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B6239E-9DC2-43DD-A053-17FA64EB2B32}"/>
                </a:ext>
              </a:extLst>
            </p:cNvPr>
            <p:cNvSpPr/>
            <p:nvPr/>
          </p:nvSpPr>
          <p:spPr>
            <a:xfrm>
              <a:off x="4008827" y="5458999"/>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45F0426-1D70-428A-A5BE-2E4FCDBBDC9C}"/>
                </a:ext>
              </a:extLst>
            </p:cNvPr>
            <p:cNvSpPr/>
            <p:nvPr/>
          </p:nvSpPr>
          <p:spPr>
            <a:xfrm>
              <a:off x="3999630" y="4284126"/>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1FB2413-00E4-4EF3-81CA-85C38F464101}"/>
                </a:ext>
              </a:extLst>
            </p:cNvPr>
            <p:cNvSpPr/>
            <p:nvPr/>
          </p:nvSpPr>
          <p:spPr>
            <a:xfrm>
              <a:off x="6966150" y="1863210"/>
              <a:ext cx="462315" cy="42103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DD27299-1C9B-4CD9-BD19-0ABFE45FDC59}"/>
                </a:ext>
              </a:extLst>
            </p:cNvPr>
            <p:cNvCxnSpPr>
              <a:cxnSpLocks/>
            </p:cNvCxnSpPr>
            <p:nvPr/>
          </p:nvCxnSpPr>
          <p:spPr>
            <a:xfrm flipH="1" flipV="1">
              <a:off x="2532618" y="1291318"/>
              <a:ext cx="5065611" cy="330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8EF51AB-99EB-47EF-9DF1-F90185F7637D}"/>
                </a:ext>
              </a:extLst>
            </p:cNvPr>
            <p:cNvCxnSpPr>
              <a:cxnSpLocks/>
            </p:cNvCxnSpPr>
            <p:nvPr/>
          </p:nvCxnSpPr>
          <p:spPr>
            <a:xfrm>
              <a:off x="7587343" y="1281794"/>
              <a:ext cx="10886" cy="351880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8A5C206-8935-4BB3-B83C-A964CB8CBFDA}"/>
                </a:ext>
              </a:extLst>
            </p:cNvPr>
            <p:cNvCxnSpPr>
              <a:cxnSpLocks/>
            </p:cNvCxnSpPr>
            <p:nvPr/>
          </p:nvCxnSpPr>
          <p:spPr>
            <a:xfrm flipH="1">
              <a:off x="2614260" y="1693707"/>
              <a:ext cx="458304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2A1A8B-164D-4AEA-809E-7666867EFEFF}"/>
                </a:ext>
              </a:extLst>
            </p:cNvPr>
            <p:cNvCxnSpPr>
              <a:cxnSpLocks/>
            </p:cNvCxnSpPr>
            <p:nvPr/>
          </p:nvCxnSpPr>
          <p:spPr>
            <a:xfrm>
              <a:off x="7197308" y="1679128"/>
              <a:ext cx="3590" cy="18408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95D50AB-7540-4296-B839-815C04438A82}"/>
                </a:ext>
              </a:extLst>
            </p:cNvPr>
            <p:cNvCxnSpPr>
              <a:cxnSpLocks/>
              <a:stCxn id="39" idx="2"/>
            </p:cNvCxnSpPr>
            <p:nvPr/>
          </p:nvCxnSpPr>
          <p:spPr>
            <a:xfrm flipH="1" flipV="1">
              <a:off x="2683248" y="2065959"/>
              <a:ext cx="4282902" cy="777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4C269C9-8D4F-494E-93B6-4D8E34079087}"/>
                </a:ext>
              </a:extLst>
            </p:cNvPr>
            <p:cNvCxnSpPr>
              <a:cxnSpLocks/>
            </p:cNvCxnSpPr>
            <p:nvPr/>
          </p:nvCxnSpPr>
          <p:spPr>
            <a:xfrm>
              <a:off x="7197307" y="4675413"/>
              <a:ext cx="330166" cy="228601"/>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D8A31D9-7995-4E2A-BCE7-01FCA421C6E7}"/>
                </a:ext>
              </a:extLst>
            </p:cNvPr>
            <p:cNvCxnSpPr/>
            <p:nvPr/>
          </p:nvCxnSpPr>
          <p:spPr>
            <a:xfrm flipV="1">
              <a:off x="7199596" y="2294554"/>
              <a:ext cx="0" cy="238085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683ECC7-65CC-45B9-B963-8016EC6E2D79}"/>
                </a:ext>
              </a:extLst>
            </p:cNvPr>
            <p:cNvCxnSpPr>
              <a:cxnSpLocks/>
            </p:cNvCxnSpPr>
            <p:nvPr/>
          </p:nvCxnSpPr>
          <p:spPr>
            <a:xfrm flipV="1">
              <a:off x="6183086" y="3132755"/>
              <a:ext cx="7892" cy="19508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0B1FEBA-2EB9-4454-A0D6-074346409DD3}"/>
                </a:ext>
              </a:extLst>
            </p:cNvPr>
            <p:cNvCxnSpPr>
              <a:cxnSpLocks/>
            </p:cNvCxnSpPr>
            <p:nvPr/>
          </p:nvCxnSpPr>
          <p:spPr>
            <a:xfrm flipV="1">
              <a:off x="5709556" y="4180116"/>
              <a:ext cx="0" cy="7837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49EF267-78F9-4F12-8C28-69A48310E959}"/>
                </a:ext>
              </a:extLst>
            </p:cNvPr>
            <p:cNvCxnSpPr>
              <a:cxnSpLocks/>
            </p:cNvCxnSpPr>
            <p:nvPr/>
          </p:nvCxnSpPr>
          <p:spPr>
            <a:xfrm flipH="1">
              <a:off x="4471143" y="4476752"/>
              <a:ext cx="204885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4EB042-6ED7-48BC-B3D2-451231ED6BDF}"/>
                </a:ext>
              </a:extLst>
            </p:cNvPr>
            <p:cNvCxnSpPr>
              <a:cxnSpLocks/>
            </p:cNvCxnSpPr>
            <p:nvPr/>
          </p:nvCxnSpPr>
          <p:spPr>
            <a:xfrm flipH="1">
              <a:off x="4461946" y="5669517"/>
              <a:ext cx="3265548" cy="0"/>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F57C23F-95AD-4DD5-BB9E-6C059D4C8529}"/>
                </a:ext>
              </a:extLst>
            </p:cNvPr>
            <p:cNvCxnSpPr>
              <a:cxnSpLocks/>
              <a:endCxn id="32" idx="4"/>
            </p:cNvCxnSpPr>
            <p:nvPr/>
          </p:nvCxnSpPr>
          <p:spPr>
            <a:xfrm flipV="1">
              <a:off x="7720364" y="5230585"/>
              <a:ext cx="10018" cy="45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70C5086-A1FC-4C0A-A0A6-F71F84A7CD91}"/>
                </a:ext>
              </a:extLst>
            </p:cNvPr>
            <p:cNvCxnSpPr>
              <a:cxnSpLocks/>
              <a:stCxn id="37" idx="7"/>
              <a:endCxn id="35" idx="3"/>
            </p:cNvCxnSpPr>
            <p:nvPr/>
          </p:nvCxnSpPr>
          <p:spPr>
            <a:xfrm flipV="1">
              <a:off x="4403438" y="5196140"/>
              <a:ext cx="645138" cy="324518"/>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C15CEAC-9555-48A1-A085-3B779BAB0476}"/>
                </a:ext>
              </a:extLst>
            </p:cNvPr>
            <p:cNvCxnSpPr>
              <a:cxnSpLocks/>
              <a:stCxn id="37" idx="1"/>
              <a:endCxn id="36" idx="5"/>
            </p:cNvCxnSpPr>
            <p:nvPr/>
          </p:nvCxnSpPr>
          <p:spPr>
            <a:xfrm flipH="1" flipV="1">
              <a:off x="3428298" y="5196139"/>
              <a:ext cx="648233" cy="324519"/>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967C5AD-F5F3-4779-87B8-B862249BBEF8}"/>
                </a:ext>
              </a:extLst>
            </p:cNvPr>
            <p:cNvSpPr txBox="1"/>
            <p:nvPr/>
          </p:nvSpPr>
          <p:spPr>
            <a:xfrm>
              <a:off x="3971920" y="4306877"/>
              <a:ext cx="748394" cy="338554"/>
            </a:xfrm>
            <a:prstGeom prst="rect">
              <a:avLst/>
            </a:prstGeom>
            <a:noFill/>
          </p:spPr>
          <p:txBody>
            <a:bodyPr wrap="square" rtlCol="0">
              <a:spAutoFit/>
            </a:bodyPr>
            <a:lstStyle/>
            <a:p>
              <a:r>
                <a:rPr lang="en-US" sz="1600" dirty="0"/>
                <a:t>GW</a:t>
              </a:r>
            </a:p>
          </p:txBody>
        </p:sp>
        <p:sp>
          <p:nvSpPr>
            <p:cNvPr id="74" name="TextBox 73">
              <a:extLst>
                <a:ext uri="{FF2B5EF4-FFF2-40B4-BE49-F238E27FC236}">
                  <a16:creationId xmlns:a16="http://schemas.microsoft.com/office/drawing/2014/main" id="{5CABFF6A-ED55-4CE3-8E74-7C6489CEBC24}"/>
                </a:ext>
              </a:extLst>
            </p:cNvPr>
            <p:cNvSpPr txBox="1"/>
            <p:nvPr/>
          </p:nvSpPr>
          <p:spPr>
            <a:xfrm>
              <a:off x="4069347" y="5478468"/>
              <a:ext cx="370046" cy="338554"/>
            </a:xfrm>
            <a:prstGeom prst="rect">
              <a:avLst/>
            </a:prstGeom>
            <a:noFill/>
          </p:spPr>
          <p:txBody>
            <a:bodyPr wrap="square" rtlCol="0">
              <a:spAutoFit/>
            </a:bodyPr>
            <a:lstStyle/>
            <a:p>
              <a:r>
                <a:rPr lang="en-US" sz="1600" dirty="0"/>
                <a:t>M</a:t>
              </a:r>
            </a:p>
          </p:txBody>
        </p:sp>
        <p:sp>
          <p:nvSpPr>
            <p:cNvPr id="75" name="TextBox 74">
              <a:extLst>
                <a:ext uri="{FF2B5EF4-FFF2-40B4-BE49-F238E27FC236}">
                  <a16:creationId xmlns:a16="http://schemas.microsoft.com/office/drawing/2014/main" id="{3DBD0020-79A8-4777-8F7C-77AB1AD2F548}"/>
                </a:ext>
              </a:extLst>
            </p:cNvPr>
            <p:cNvSpPr txBox="1"/>
            <p:nvPr/>
          </p:nvSpPr>
          <p:spPr>
            <a:xfrm>
              <a:off x="5064874" y="4888892"/>
              <a:ext cx="748394" cy="338554"/>
            </a:xfrm>
            <a:prstGeom prst="rect">
              <a:avLst/>
            </a:prstGeom>
            <a:noFill/>
          </p:spPr>
          <p:txBody>
            <a:bodyPr wrap="square" rtlCol="0">
              <a:spAutoFit/>
            </a:bodyPr>
            <a:lstStyle/>
            <a:p>
              <a:r>
                <a:rPr lang="en-US" sz="1600" dirty="0"/>
                <a:t>D</a:t>
              </a:r>
            </a:p>
          </p:txBody>
        </p:sp>
        <p:sp>
          <p:nvSpPr>
            <p:cNvPr id="76" name="TextBox 75">
              <a:extLst>
                <a:ext uri="{FF2B5EF4-FFF2-40B4-BE49-F238E27FC236}">
                  <a16:creationId xmlns:a16="http://schemas.microsoft.com/office/drawing/2014/main" id="{C2B7548C-0C42-4EE0-B7E4-8102D69D99F7}"/>
                </a:ext>
              </a:extLst>
            </p:cNvPr>
            <p:cNvSpPr txBox="1"/>
            <p:nvPr/>
          </p:nvSpPr>
          <p:spPr>
            <a:xfrm>
              <a:off x="3066530" y="4870511"/>
              <a:ext cx="462315" cy="338554"/>
            </a:xfrm>
            <a:prstGeom prst="rect">
              <a:avLst/>
            </a:prstGeom>
            <a:noFill/>
          </p:spPr>
          <p:txBody>
            <a:bodyPr wrap="square" rtlCol="0">
              <a:spAutoFit/>
            </a:bodyPr>
            <a:lstStyle/>
            <a:p>
              <a:r>
                <a:rPr lang="en-US" sz="1600" dirty="0"/>
                <a:t>SP</a:t>
              </a:r>
            </a:p>
          </p:txBody>
        </p:sp>
        <p:sp>
          <p:nvSpPr>
            <p:cNvPr id="77" name="TextBox 76">
              <a:extLst>
                <a:ext uri="{FF2B5EF4-FFF2-40B4-BE49-F238E27FC236}">
                  <a16:creationId xmlns:a16="http://schemas.microsoft.com/office/drawing/2014/main" id="{2E8E4A75-4308-4CEF-90C9-082DF0766397}"/>
                </a:ext>
              </a:extLst>
            </p:cNvPr>
            <p:cNvSpPr txBox="1"/>
            <p:nvPr/>
          </p:nvSpPr>
          <p:spPr>
            <a:xfrm>
              <a:off x="7583969" y="4833729"/>
              <a:ext cx="457029" cy="338554"/>
            </a:xfrm>
            <a:prstGeom prst="rect">
              <a:avLst/>
            </a:prstGeom>
            <a:noFill/>
          </p:spPr>
          <p:txBody>
            <a:bodyPr wrap="square" rtlCol="0">
              <a:spAutoFit/>
            </a:bodyPr>
            <a:lstStyle/>
            <a:p>
              <a:r>
                <a:rPr lang="en-US" sz="1600" dirty="0"/>
                <a:t>S</a:t>
              </a:r>
            </a:p>
          </p:txBody>
        </p:sp>
        <p:sp>
          <p:nvSpPr>
            <p:cNvPr id="78" name="TextBox 77">
              <a:extLst>
                <a:ext uri="{FF2B5EF4-FFF2-40B4-BE49-F238E27FC236}">
                  <a16:creationId xmlns:a16="http://schemas.microsoft.com/office/drawing/2014/main" id="{76DDF72C-2A54-4D3C-8968-ED6B90BB29AB}"/>
                </a:ext>
              </a:extLst>
            </p:cNvPr>
            <p:cNvSpPr txBox="1"/>
            <p:nvPr/>
          </p:nvSpPr>
          <p:spPr>
            <a:xfrm>
              <a:off x="7050875" y="1900567"/>
              <a:ext cx="457029" cy="338554"/>
            </a:xfrm>
            <a:prstGeom prst="rect">
              <a:avLst/>
            </a:prstGeom>
            <a:noFill/>
          </p:spPr>
          <p:txBody>
            <a:bodyPr wrap="square" rtlCol="0">
              <a:spAutoFit/>
            </a:bodyPr>
            <a:lstStyle/>
            <a:p>
              <a:r>
                <a:rPr lang="en-US" sz="1600" dirty="0"/>
                <a:t>S’</a:t>
              </a:r>
            </a:p>
          </p:txBody>
        </p:sp>
        <p:cxnSp>
          <p:nvCxnSpPr>
            <p:cNvPr id="80" name="Straight Connector 79">
              <a:extLst>
                <a:ext uri="{FF2B5EF4-FFF2-40B4-BE49-F238E27FC236}">
                  <a16:creationId xmlns:a16="http://schemas.microsoft.com/office/drawing/2014/main" id="{811AE5E7-DE01-4BA7-ABAF-A6950B730018}"/>
                </a:ext>
              </a:extLst>
            </p:cNvPr>
            <p:cNvCxnSpPr>
              <a:cxnSpLocks/>
            </p:cNvCxnSpPr>
            <p:nvPr/>
          </p:nvCxnSpPr>
          <p:spPr>
            <a:xfrm flipH="1">
              <a:off x="5459186" y="4947556"/>
              <a:ext cx="252214" cy="1"/>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03D6C23-B436-4D3E-83CC-56F1057DA25E}"/>
                </a:ext>
              </a:extLst>
            </p:cNvPr>
            <p:cNvCxnSpPr>
              <a:cxnSpLocks/>
            </p:cNvCxnSpPr>
            <p:nvPr/>
          </p:nvCxnSpPr>
          <p:spPr>
            <a:xfrm flipH="1" flipV="1">
              <a:off x="5448300" y="5094514"/>
              <a:ext cx="725743" cy="387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5C3851E-5799-4308-B80C-9E614DD7A245}"/>
                </a:ext>
              </a:extLst>
            </p:cNvPr>
            <p:cNvCxnSpPr>
              <a:cxnSpLocks/>
            </p:cNvCxnSpPr>
            <p:nvPr/>
          </p:nvCxnSpPr>
          <p:spPr>
            <a:xfrm flipH="1">
              <a:off x="4463143" y="3091544"/>
              <a:ext cx="1576740" cy="127362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C4B1BE2-84D8-4C90-AABE-45127DF8F84E}"/>
                </a:ext>
              </a:extLst>
            </p:cNvPr>
            <p:cNvCxnSpPr>
              <a:cxnSpLocks/>
            </p:cNvCxnSpPr>
            <p:nvPr/>
          </p:nvCxnSpPr>
          <p:spPr>
            <a:xfrm flipV="1">
              <a:off x="4376057" y="3009900"/>
              <a:ext cx="1576740" cy="1273628"/>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D5EA9D9-3EE2-46F6-88C3-202371F377C6}"/>
                </a:ext>
              </a:extLst>
            </p:cNvPr>
            <p:cNvCxnSpPr>
              <a:cxnSpLocks/>
            </p:cNvCxnSpPr>
            <p:nvPr/>
          </p:nvCxnSpPr>
          <p:spPr>
            <a:xfrm>
              <a:off x="2764961" y="3086097"/>
              <a:ext cx="1275516" cy="1250072"/>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6892D0F-B3C7-4D61-AD1F-89180DBDA59A}"/>
                </a:ext>
              </a:extLst>
            </p:cNvPr>
            <p:cNvCxnSpPr>
              <a:cxnSpLocks/>
            </p:cNvCxnSpPr>
            <p:nvPr/>
          </p:nvCxnSpPr>
          <p:spPr>
            <a:xfrm flipV="1">
              <a:off x="2614259" y="3041197"/>
              <a:ext cx="0" cy="1998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87C90F-FEEC-4930-95E1-68496FB4E0F3}"/>
                </a:ext>
              </a:extLst>
            </p:cNvPr>
            <p:cNvCxnSpPr>
              <a:cxnSpLocks/>
              <a:stCxn id="76" idx="1"/>
            </p:cNvCxnSpPr>
            <p:nvPr/>
          </p:nvCxnSpPr>
          <p:spPr>
            <a:xfrm flipH="1">
              <a:off x="2614259" y="5039788"/>
              <a:ext cx="452271" cy="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04A5403-2816-472E-B0DE-80109436F7B9}"/>
                </a:ext>
              </a:extLst>
            </p:cNvPr>
            <p:cNvCxnSpPr>
              <a:cxnSpLocks/>
            </p:cNvCxnSpPr>
            <p:nvPr/>
          </p:nvCxnSpPr>
          <p:spPr>
            <a:xfrm flipH="1">
              <a:off x="1066800" y="5669517"/>
              <a:ext cx="2931309" cy="0"/>
            </a:xfrm>
            <a:prstGeom prst="line">
              <a:avLst/>
            </a:prstGeom>
            <a:ln>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8741974-4C20-472A-9A88-E5F106068E2F}"/>
                </a:ext>
              </a:extLst>
            </p:cNvPr>
            <p:cNvCxnSpPr>
              <a:cxnSpLocks/>
            </p:cNvCxnSpPr>
            <p:nvPr/>
          </p:nvCxnSpPr>
          <p:spPr>
            <a:xfrm flipH="1">
              <a:off x="1066801" y="2928256"/>
              <a:ext cx="1333499" cy="0"/>
            </a:xfrm>
            <a:prstGeom prst="line">
              <a:avLst/>
            </a:prstGeom>
            <a:ln>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CAC1AC65-631E-41AE-92D8-8AEB9471A422}"/>
                </a:ext>
              </a:extLst>
            </p:cNvPr>
            <p:cNvSpPr txBox="1"/>
            <p:nvPr/>
          </p:nvSpPr>
          <p:spPr>
            <a:xfrm>
              <a:off x="4239984" y="591655"/>
              <a:ext cx="1188817" cy="338554"/>
            </a:xfrm>
            <a:prstGeom prst="rect">
              <a:avLst/>
            </a:prstGeom>
            <a:noFill/>
          </p:spPr>
          <p:txBody>
            <a:bodyPr wrap="square" rtlCol="0">
              <a:spAutoFit/>
            </a:bodyPr>
            <a:lstStyle/>
            <a:p>
              <a:r>
                <a:rPr lang="en-US" sz="1600" dirty="0">
                  <a:solidFill>
                    <a:schemeClr val="bg1">
                      <a:lumMod val="50000"/>
                    </a:schemeClr>
                  </a:solidFill>
                </a:rPr>
                <a:t>Evaporation</a:t>
              </a:r>
            </a:p>
          </p:txBody>
        </p:sp>
        <p:sp>
          <p:nvSpPr>
            <p:cNvPr id="106" name="TextBox 105">
              <a:extLst>
                <a:ext uri="{FF2B5EF4-FFF2-40B4-BE49-F238E27FC236}">
                  <a16:creationId xmlns:a16="http://schemas.microsoft.com/office/drawing/2014/main" id="{9345688B-F591-4B68-9B94-78BAC576E4E4}"/>
                </a:ext>
              </a:extLst>
            </p:cNvPr>
            <p:cNvSpPr txBox="1"/>
            <p:nvPr/>
          </p:nvSpPr>
          <p:spPr>
            <a:xfrm>
              <a:off x="4777281" y="1399567"/>
              <a:ext cx="2011810" cy="338554"/>
            </a:xfrm>
            <a:prstGeom prst="rect">
              <a:avLst/>
            </a:prstGeom>
            <a:noFill/>
          </p:spPr>
          <p:txBody>
            <a:bodyPr wrap="square" rtlCol="0">
              <a:spAutoFit/>
            </a:bodyPr>
            <a:lstStyle/>
            <a:p>
              <a:r>
                <a:rPr lang="en-US" sz="1600" dirty="0">
                  <a:solidFill>
                    <a:schemeClr val="bg1">
                      <a:lumMod val="50000"/>
                    </a:schemeClr>
                  </a:solidFill>
                </a:rPr>
                <a:t>Active Storage Zone 1</a:t>
              </a:r>
            </a:p>
          </p:txBody>
        </p:sp>
        <p:sp>
          <p:nvSpPr>
            <p:cNvPr id="107" name="TextBox 106">
              <a:extLst>
                <a:ext uri="{FF2B5EF4-FFF2-40B4-BE49-F238E27FC236}">
                  <a16:creationId xmlns:a16="http://schemas.microsoft.com/office/drawing/2014/main" id="{3B8B9E35-4E8F-4AD4-8C72-5B188642DE13}"/>
                </a:ext>
              </a:extLst>
            </p:cNvPr>
            <p:cNvSpPr txBox="1"/>
            <p:nvPr/>
          </p:nvSpPr>
          <p:spPr>
            <a:xfrm>
              <a:off x="4968077" y="1011637"/>
              <a:ext cx="1443608" cy="338554"/>
            </a:xfrm>
            <a:prstGeom prst="rect">
              <a:avLst/>
            </a:prstGeom>
            <a:noFill/>
          </p:spPr>
          <p:txBody>
            <a:bodyPr wrap="square" rtlCol="0">
              <a:spAutoFit/>
            </a:bodyPr>
            <a:lstStyle/>
            <a:p>
              <a:r>
                <a:rPr lang="en-US" sz="1600" dirty="0">
                  <a:solidFill>
                    <a:schemeClr val="bg1">
                      <a:lumMod val="50000"/>
                    </a:schemeClr>
                  </a:solidFill>
                </a:rPr>
                <a:t>Flood Storage</a:t>
              </a:r>
            </a:p>
          </p:txBody>
        </p:sp>
        <p:sp>
          <p:nvSpPr>
            <p:cNvPr id="108" name="TextBox 107">
              <a:extLst>
                <a:ext uri="{FF2B5EF4-FFF2-40B4-BE49-F238E27FC236}">
                  <a16:creationId xmlns:a16="http://schemas.microsoft.com/office/drawing/2014/main" id="{6DDCBFDD-4A7C-4B1B-936B-DF7B75915520}"/>
                </a:ext>
              </a:extLst>
            </p:cNvPr>
            <p:cNvSpPr txBox="1"/>
            <p:nvPr/>
          </p:nvSpPr>
          <p:spPr>
            <a:xfrm>
              <a:off x="3183189" y="3411230"/>
              <a:ext cx="1188817" cy="338554"/>
            </a:xfrm>
            <a:prstGeom prst="rect">
              <a:avLst/>
            </a:prstGeom>
            <a:noFill/>
          </p:spPr>
          <p:txBody>
            <a:bodyPr wrap="square" rtlCol="0">
              <a:spAutoFit/>
            </a:bodyPr>
            <a:lstStyle/>
            <a:p>
              <a:r>
                <a:rPr lang="en-US" sz="1600" dirty="0">
                  <a:solidFill>
                    <a:schemeClr val="bg1">
                      <a:lumMod val="50000"/>
                    </a:schemeClr>
                  </a:solidFill>
                </a:rPr>
                <a:t>Seepage</a:t>
              </a:r>
            </a:p>
          </p:txBody>
        </p:sp>
        <p:sp>
          <p:nvSpPr>
            <p:cNvPr id="109" name="TextBox 108">
              <a:extLst>
                <a:ext uri="{FF2B5EF4-FFF2-40B4-BE49-F238E27FC236}">
                  <a16:creationId xmlns:a16="http://schemas.microsoft.com/office/drawing/2014/main" id="{216E13FD-1F13-421F-B840-25C13573FDBC}"/>
                </a:ext>
              </a:extLst>
            </p:cNvPr>
            <p:cNvSpPr txBox="1"/>
            <p:nvPr/>
          </p:nvSpPr>
          <p:spPr>
            <a:xfrm>
              <a:off x="4772897" y="1998356"/>
              <a:ext cx="2056830" cy="338554"/>
            </a:xfrm>
            <a:prstGeom prst="rect">
              <a:avLst/>
            </a:prstGeom>
            <a:noFill/>
          </p:spPr>
          <p:txBody>
            <a:bodyPr wrap="square" rtlCol="0">
              <a:spAutoFit/>
            </a:bodyPr>
            <a:lstStyle/>
            <a:p>
              <a:r>
                <a:rPr lang="en-US" sz="1600" dirty="0">
                  <a:solidFill>
                    <a:schemeClr val="bg1">
                      <a:lumMod val="50000"/>
                    </a:schemeClr>
                  </a:solidFill>
                </a:rPr>
                <a:t>Active Storage Zone n</a:t>
              </a:r>
            </a:p>
          </p:txBody>
        </p:sp>
        <p:cxnSp>
          <p:nvCxnSpPr>
            <p:cNvPr id="110" name="Straight Connector 109">
              <a:extLst>
                <a:ext uri="{FF2B5EF4-FFF2-40B4-BE49-F238E27FC236}">
                  <a16:creationId xmlns:a16="http://schemas.microsoft.com/office/drawing/2014/main" id="{A703FE80-8511-4663-990E-31A26603440B}"/>
                </a:ext>
              </a:extLst>
            </p:cNvPr>
            <p:cNvCxnSpPr>
              <a:cxnSpLocks/>
              <a:endCxn id="73" idx="0"/>
            </p:cNvCxnSpPr>
            <p:nvPr/>
          </p:nvCxnSpPr>
          <p:spPr>
            <a:xfrm flipH="1">
              <a:off x="4346117" y="3107871"/>
              <a:ext cx="35382" cy="119900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1794F996-65CC-445C-AC95-8E765CA2C6EB}"/>
                </a:ext>
              </a:extLst>
            </p:cNvPr>
            <p:cNvSpPr txBox="1"/>
            <p:nvPr/>
          </p:nvSpPr>
          <p:spPr>
            <a:xfrm>
              <a:off x="3235676" y="3022873"/>
              <a:ext cx="1188817" cy="584775"/>
            </a:xfrm>
            <a:prstGeom prst="rect">
              <a:avLst/>
            </a:prstGeom>
            <a:noFill/>
          </p:spPr>
          <p:txBody>
            <a:bodyPr wrap="square" rtlCol="0">
              <a:spAutoFit/>
            </a:bodyPr>
            <a:lstStyle/>
            <a:p>
              <a:pPr algn="r"/>
              <a:r>
                <a:rPr lang="en-US" sz="1600" dirty="0">
                  <a:solidFill>
                    <a:schemeClr val="bg1">
                      <a:lumMod val="50000"/>
                    </a:schemeClr>
                  </a:solidFill>
                </a:rPr>
                <a:t>Channel Loss</a:t>
              </a:r>
            </a:p>
          </p:txBody>
        </p:sp>
        <p:sp>
          <p:nvSpPr>
            <p:cNvPr id="114" name="TextBox 113">
              <a:extLst>
                <a:ext uri="{FF2B5EF4-FFF2-40B4-BE49-F238E27FC236}">
                  <a16:creationId xmlns:a16="http://schemas.microsoft.com/office/drawing/2014/main" id="{47EDE97C-2FFD-4595-939F-1171A2BA3728}"/>
                </a:ext>
              </a:extLst>
            </p:cNvPr>
            <p:cNvSpPr txBox="1"/>
            <p:nvPr/>
          </p:nvSpPr>
          <p:spPr>
            <a:xfrm rot="19137188">
              <a:off x="5347188" y="3240815"/>
              <a:ext cx="909148" cy="276999"/>
            </a:xfrm>
            <a:prstGeom prst="rect">
              <a:avLst/>
            </a:prstGeom>
            <a:noFill/>
          </p:spPr>
          <p:txBody>
            <a:bodyPr wrap="square" rtlCol="0">
              <a:spAutoFit/>
            </a:bodyPr>
            <a:lstStyle/>
            <a:p>
              <a:r>
                <a:rPr lang="en-US" sz="1200" dirty="0">
                  <a:solidFill>
                    <a:schemeClr val="bg1">
                      <a:lumMod val="50000"/>
                    </a:schemeClr>
                  </a:solidFill>
                </a:rPr>
                <a:t>Return Flow</a:t>
              </a:r>
            </a:p>
          </p:txBody>
        </p:sp>
        <p:sp>
          <p:nvSpPr>
            <p:cNvPr id="115" name="TextBox 114">
              <a:extLst>
                <a:ext uri="{FF2B5EF4-FFF2-40B4-BE49-F238E27FC236}">
                  <a16:creationId xmlns:a16="http://schemas.microsoft.com/office/drawing/2014/main" id="{8B238BAB-ACC0-4A8D-97E9-01D8A5938A12}"/>
                </a:ext>
              </a:extLst>
            </p:cNvPr>
            <p:cNvSpPr txBox="1"/>
            <p:nvPr/>
          </p:nvSpPr>
          <p:spPr>
            <a:xfrm>
              <a:off x="4934800" y="5212633"/>
              <a:ext cx="912681" cy="338554"/>
            </a:xfrm>
            <a:prstGeom prst="rect">
              <a:avLst/>
            </a:prstGeom>
            <a:noFill/>
          </p:spPr>
          <p:txBody>
            <a:bodyPr wrap="square" rtlCol="0">
              <a:spAutoFit/>
            </a:bodyPr>
            <a:lstStyle/>
            <a:p>
              <a:r>
                <a:rPr lang="en-US" sz="1600" dirty="0">
                  <a:solidFill>
                    <a:schemeClr val="bg1">
                      <a:lumMod val="50000"/>
                    </a:schemeClr>
                  </a:solidFill>
                </a:rPr>
                <a:t>Demand</a:t>
              </a:r>
            </a:p>
          </p:txBody>
        </p:sp>
        <p:sp>
          <p:nvSpPr>
            <p:cNvPr id="116" name="TextBox 115">
              <a:extLst>
                <a:ext uri="{FF2B5EF4-FFF2-40B4-BE49-F238E27FC236}">
                  <a16:creationId xmlns:a16="http://schemas.microsoft.com/office/drawing/2014/main" id="{C40AB850-533E-4935-84E7-7D78D06E5154}"/>
                </a:ext>
              </a:extLst>
            </p:cNvPr>
            <p:cNvSpPr txBox="1"/>
            <p:nvPr/>
          </p:nvSpPr>
          <p:spPr>
            <a:xfrm>
              <a:off x="3587739" y="5829424"/>
              <a:ext cx="1481906" cy="338554"/>
            </a:xfrm>
            <a:prstGeom prst="rect">
              <a:avLst/>
            </a:prstGeom>
            <a:noFill/>
          </p:spPr>
          <p:txBody>
            <a:bodyPr wrap="square" rtlCol="0">
              <a:spAutoFit/>
            </a:bodyPr>
            <a:lstStyle/>
            <a:p>
              <a:r>
                <a:rPr lang="en-US" sz="1600" dirty="0">
                  <a:solidFill>
                    <a:schemeClr val="bg1">
                      <a:lumMod val="50000"/>
                    </a:schemeClr>
                  </a:solidFill>
                </a:rPr>
                <a:t>Mass Balance</a:t>
              </a:r>
            </a:p>
          </p:txBody>
        </p:sp>
        <p:sp>
          <p:nvSpPr>
            <p:cNvPr id="117" name="TextBox 116">
              <a:extLst>
                <a:ext uri="{FF2B5EF4-FFF2-40B4-BE49-F238E27FC236}">
                  <a16:creationId xmlns:a16="http://schemas.microsoft.com/office/drawing/2014/main" id="{ECD54364-B992-490F-AB83-EF7B36E72781}"/>
                </a:ext>
              </a:extLst>
            </p:cNvPr>
            <p:cNvSpPr txBox="1"/>
            <p:nvPr/>
          </p:nvSpPr>
          <p:spPr>
            <a:xfrm>
              <a:off x="2963302" y="4535886"/>
              <a:ext cx="580010" cy="338554"/>
            </a:xfrm>
            <a:prstGeom prst="rect">
              <a:avLst/>
            </a:prstGeom>
            <a:noFill/>
          </p:spPr>
          <p:txBody>
            <a:bodyPr wrap="square" rtlCol="0">
              <a:spAutoFit/>
            </a:bodyPr>
            <a:lstStyle/>
            <a:p>
              <a:r>
                <a:rPr lang="en-US" sz="1600" dirty="0">
                  <a:solidFill>
                    <a:schemeClr val="bg1">
                      <a:lumMod val="50000"/>
                    </a:schemeClr>
                  </a:solidFill>
                </a:rPr>
                <a:t>Spill</a:t>
              </a:r>
            </a:p>
          </p:txBody>
        </p:sp>
        <p:sp>
          <p:nvSpPr>
            <p:cNvPr id="118" name="TextBox 117">
              <a:extLst>
                <a:ext uri="{FF2B5EF4-FFF2-40B4-BE49-F238E27FC236}">
                  <a16:creationId xmlns:a16="http://schemas.microsoft.com/office/drawing/2014/main" id="{0779AEB7-1689-4338-A3CF-AA6D567F9C3F}"/>
                </a:ext>
              </a:extLst>
            </p:cNvPr>
            <p:cNvSpPr txBox="1"/>
            <p:nvPr/>
          </p:nvSpPr>
          <p:spPr>
            <a:xfrm>
              <a:off x="7734625" y="4531234"/>
              <a:ext cx="863410" cy="338554"/>
            </a:xfrm>
            <a:prstGeom prst="rect">
              <a:avLst/>
            </a:prstGeom>
            <a:noFill/>
          </p:spPr>
          <p:txBody>
            <a:bodyPr wrap="square" rtlCol="0">
              <a:spAutoFit/>
            </a:bodyPr>
            <a:lstStyle/>
            <a:p>
              <a:r>
                <a:rPr lang="en-US" sz="1600" dirty="0">
                  <a:solidFill>
                    <a:schemeClr val="bg1">
                      <a:lumMod val="50000"/>
                    </a:schemeClr>
                  </a:solidFill>
                </a:rPr>
                <a:t>Storage</a:t>
              </a:r>
            </a:p>
          </p:txBody>
        </p:sp>
        <p:sp>
          <p:nvSpPr>
            <p:cNvPr id="119" name="Oval 118">
              <a:extLst>
                <a:ext uri="{FF2B5EF4-FFF2-40B4-BE49-F238E27FC236}">
                  <a16:creationId xmlns:a16="http://schemas.microsoft.com/office/drawing/2014/main" id="{A6AD1AF8-A87B-49A0-9138-D469160BCE65}"/>
                </a:ext>
              </a:extLst>
            </p:cNvPr>
            <p:cNvSpPr/>
            <p:nvPr/>
          </p:nvSpPr>
          <p:spPr>
            <a:xfrm>
              <a:off x="5322274" y="17775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1FED126-C345-49DB-B0E7-C75D8BE9E2FA}"/>
                </a:ext>
              </a:extLst>
            </p:cNvPr>
            <p:cNvSpPr/>
            <p:nvPr/>
          </p:nvSpPr>
          <p:spPr>
            <a:xfrm>
              <a:off x="5322270" y="195715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7F039D3-1E45-4FA6-A1E1-F06E0CBC7D15}"/>
                </a:ext>
              </a:extLst>
            </p:cNvPr>
            <p:cNvSpPr/>
            <p:nvPr/>
          </p:nvSpPr>
          <p:spPr>
            <a:xfrm>
              <a:off x="5322267" y="187006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1BC6FDAF-A998-4AC1-81A6-9300FD06CF20}"/>
                </a:ext>
              </a:extLst>
            </p:cNvPr>
            <p:cNvCxnSpPr>
              <a:cxnSpLocks/>
            </p:cNvCxnSpPr>
            <p:nvPr/>
          </p:nvCxnSpPr>
          <p:spPr>
            <a:xfrm flipH="1">
              <a:off x="4379955" y="2079093"/>
              <a:ext cx="12430" cy="711075"/>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91360F0-70F5-411B-9B3B-99A5F0B7A7A4}"/>
                </a:ext>
              </a:extLst>
            </p:cNvPr>
            <p:cNvCxnSpPr>
              <a:cxnSpLocks/>
            </p:cNvCxnSpPr>
            <p:nvPr/>
          </p:nvCxnSpPr>
          <p:spPr>
            <a:xfrm flipH="1">
              <a:off x="4484726" y="4061786"/>
              <a:ext cx="938184" cy="37379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B27B765-5931-49B6-8B06-08C87E15B0CD}"/>
                </a:ext>
              </a:extLst>
            </p:cNvPr>
            <p:cNvCxnSpPr>
              <a:cxnSpLocks/>
            </p:cNvCxnSpPr>
            <p:nvPr/>
          </p:nvCxnSpPr>
          <p:spPr>
            <a:xfrm flipV="1">
              <a:off x="4560924" y="4121655"/>
              <a:ext cx="938184" cy="373796"/>
            </a:xfrm>
            <a:prstGeom prst="line">
              <a:avLst/>
            </a:prstGeom>
            <a:ln>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7789511-5486-48AC-932E-42E7C25AE598}"/>
                </a:ext>
              </a:extLst>
            </p:cNvPr>
            <p:cNvSpPr txBox="1"/>
            <p:nvPr/>
          </p:nvSpPr>
          <p:spPr>
            <a:xfrm rot="20324356">
              <a:off x="4583085" y="3992711"/>
              <a:ext cx="909148" cy="276999"/>
            </a:xfrm>
            <a:prstGeom prst="rect">
              <a:avLst/>
            </a:prstGeom>
            <a:noFill/>
          </p:spPr>
          <p:txBody>
            <a:bodyPr wrap="square" rtlCol="0">
              <a:spAutoFit/>
            </a:bodyPr>
            <a:lstStyle/>
            <a:p>
              <a:r>
                <a:rPr lang="en-US" sz="1200" dirty="0">
                  <a:solidFill>
                    <a:schemeClr val="bg1">
                      <a:lumMod val="50000"/>
                    </a:schemeClr>
                  </a:solidFill>
                </a:rPr>
                <a:t>Infiltration</a:t>
              </a:r>
            </a:p>
          </p:txBody>
        </p:sp>
        <p:sp>
          <p:nvSpPr>
            <p:cNvPr id="129" name="TextBox 128">
              <a:extLst>
                <a:ext uri="{FF2B5EF4-FFF2-40B4-BE49-F238E27FC236}">
                  <a16:creationId xmlns:a16="http://schemas.microsoft.com/office/drawing/2014/main" id="{4F836CF3-5683-41A8-B02C-965DC0617042}"/>
                </a:ext>
              </a:extLst>
            </p:cNvPr>
            <p:cNvSpPr txBox="1"/>
            <p:nvPr/>
          </p:nvSpPr>
          <p:spPr>
            <a:xfrm rot="20324356">
              <a:off x="4745848" y="4173716"/>
              <a:ext cx="909148" cy="276999"/>
            </a:xfrm>
            <a:prstGeom prst="rect">
              <a:avLst/>
            </a:prstGeom>
            <a:noFill/>
          </p:spPr>
          <p:txBody>
            <a:bodyPr wrap="square" rtlCol="0">
              <a:spAutoFit/>
            </a:bodyPr>
            <a:lstStyle/>
            <a:p>
              <a:r>
                <a:rPr lang="en-US" sz="1200" dirty="0">
                  <a:solidFill>
                    <a:schemeClr val="bg1">
                      <a:lumMod val="50000"/>
                    </a:schemeClr>
                  </a:solidFill>
                </a:rPr>
                <a:t>Pumping</a:t>
              </a:r>
            </a:p>
          </p:txBody>
        </p:sp>
        <p:sp>
          <p:nvSpPr>
            <p:cNvPr id="130" name="TextBox 129">
              <a:extLst>
                <a:ext uri="{FF2B5EF4-FFF2-40B4-BE49-F238E27FC236}">
                  <a16:creationId xmlns:a16="http://schemas.microsoft.com/office/drawing/2014/main" id="{B74C5D47-1EC9-48FC-8C76-E3E7DAF18993}"/>
                </a:ext>
              </a:extLst>
            </p:cNvPr>
            <p:cNvSpPr txBox="1"/>
            <p:nvPr/>
          </p:nvSpPr>
          <p:spPr>
            <a:xfrm>
              <a:off x="1146120" y="5351381"/>
              <a:ext cx="2692051" cy="338554"/>
            </a:xfrm>
            <a:prstGeom prst="rect">
              <a:avLst/>
            </a:prstGeom>
            <a:noFill/>
          </p:spPr>
          <p:txBody>
            <a:bodyPr wrap="square" rtlCol="0">
              <a:spAutoFit/>
            </a:bodyPr>
            <a:lstStyle/>
            <a:p>
              <a:r>
                <a:rPr lang="en-US" sz="1600" dirty="0">
                  <a:solidFill>
                    <a:schemeClr val="bg1">
                      <a:lumMod val="50000"/>
                    </a:schemeClr>
                  </a:solidFill>
                </a:rPr>
                <a:t>Total Inflow plus Initial Storage</a:t>
              </a:r>
            </a:p>
          </p:txBody>
        </p:sp>
        <p:sp>
          <p:nvSpPr>
            <p:cNvPr id="131" name="TextBox 130">
              <a:extLst>
                <a:ext uri="{FF2B5EF4-FFF2-40B4-BE49-F238E27FC236}">
                  <a16:creationId xmlns:a16="http://schemas.microsoft.com/office/drawing/2014/main" id="{4B7767C7-09EE-4CA9-A81C-A144588C39B8}"/>
                </a:ext>
              </a:extLst>
            </p:cNvPr>
            <p:cNvSpPr txBox="1"/>
            <p:nvPr/>
          </p:nvSpPr>
          <p:spPr>
            <a:xfrm>
              <a:off x="1008361" y="2632641"/>
              <a:ext cx="1348919" cy="338554"/>
            </a:xfrm>
            <a:prstGeom prst="rect">
              <a:avLst/>
            </a:prstGeom>
            <a:noFill/>
          </p:spPr>
          <p:txBody>
            <a:bodyPr wrap="square" rtlCol="0">
              <a:spAutoFit/>
            </a:bodyPr>
            <a:lstStyle/>
            <a:p>
              <a:r>
                <a:rPr lang="en-US" sz="1600" dirty="0">
                  <a:solidFill>
                    <a:schemeClr val="bg1">
                      <a:lumMod val="50000"/>
                    </a:schemeClr>
                  </a:solidFill>
                </a:rPr>
                <a:t>Initial Storage</a:t>
              </a:r>
            </a:p>
          </p:txBody>
        </p:sp>
        <p:sp>
          <p:nvSpPr>
            <p:cNvPr id="132" name="TextBox 131">
              <a:extLst>
                <a:ext uri="{FF2B5EF4-FFF2-40B4-BE49-F238E27FC236}">
                  <a16:creationId xmlns:a16="http://schemas.microsoft.com/office/drawing/2014/main" id="{5FD9EB5D-CDF6-4140-8939-8ADD736AECF0}"/>
                </a:ext>
              </a:extLst>
            </p:cNvPr>
            <p:cNvSpPr txBox="1"/>
            <p:nvPr/>
          </p:nvSpPr>
          <p:spPr>
            <a:xfrm>
              <a:off x="2615296" y="2229378"/>
              <a:ext cx="1348919" cy="338554"/>
            </a:xfrm>
            <a:prstGeom prst="rect">
              <a:avLst/>
            </a:prstGeom>
            <a:noFill/>
          </p:spPr>
          <p:txBody>
            <a:bodyPr wrap="square" rtlCol="0">
              <a:spAutoFit/>
            </a:bodyPr>
            <a:lstStyle/>
            <a:p>
              <a:r>
                <a:rPr lang="en-US" sz="1600" dirty="0">
                  <a:solidFill>
                    <a:schemeClr val="bg1">
                      <a:lumMod val="50000"/>
                    </a:schemeClr>
                  </a:solidFill>
                </a:rPr>
                <a:t>Initial Storage</a:t>
              </a:r>
            </a:p>
          </p:txBody>
        </p:sp>
        <p:sp>
          <p:nvSpPr>
            <p:cNvPr id="134" name="TextBox 133">
              <a:extLst>
                <a:ext uri="{FF2B5EF4-FFF2-40B4-BE49-F238E27FC236}">
                  <a16:creationId xmlns:a16="http://schemas.microsoft.com/office/drawing/2014/main" id="{5EC1705E-E0CF-4468-97AC-BA2B1EEE2141}"/>
                </a:ext>
              </a:extLst>
            </p:cNvPr>
            <p:cNvSpPr txBox="1"/>
            <p:nvPr/>
          </p:nvSpPr>
          <p:spPr>
            <a:xfrm rot="19300621">
              <a:off x="4877047" y="3061756"/>
              <a:ext cx="1188817" cy="338554"/>
            </a:xfrm>
            <a:prstGeom prst="rect">
              <a:avLst/>
            </a:prstGeom>
            <a:noFill/>
          </p:spPr>
          <p:txBody>
            <a:bodyPr wrap="square" rtlCol="0">
              <a:spAutoFit/>
            </a:bodyPr>
            <a:lstStyle/>
            <a:p>
              <a:r>
                <a:rPr lang="en-US" sz="1600" dirty="0" err="1">
                  <a:solidFill>
                    <a:schemeClr val="bg1">
                      <a:lumMod val="50000"/>
                    </a:schemeClr>
                  </a:solidFill>
                </a:rPr>
                <a:t>Strm</a:t>
              </a:r>
              <a:r>
                <a:rPr lang="en-US" sz="1600" dirty="0">
                  <a:solidFill>
                    <a:schemeClr val="bg1">
                      <a:lumMod val="50000"/>
                    </a:schemeClr>
                  </a:solidFill>
                </a:rPr>
                <a:t> </a:t>
              </a:r>
              <a:r>
                <a:rPr lang="en-US" sz="1600" dirty="0" err="1">
                  <a:solidFill>
                    <a:schemeClr val="bg1">
                      <a:lumMod val="50000"/>
                    </a:schemeClr>
                  </a:solidFill>
                </a:rPr>
                <a:t>Depl</a:t>
              </a:r>
              <a:r>
                <a:rPr lang="en-US" sz="1600" dirty="0">
                  <a:solidFill>
                    <a:schemeClr val="bg1">
                      <a:lumMod val="50000"/>
                    </a:schemeClr>
                  </a:solidFill>
                </a:rPr>
                <a:t>.</a:t>
              </a:r>
            </a:p>
          </p:txBody>
        </p:sp>
      </p:grpSp>
      <p:grpSp>
        <p:nvGrpSpPr>
          <p:cNvPr id="137" name="Group 136">
            <a:extLst>
              <a:ext uri="{FF2B5EF4-FFF2-40B4-BE49-F238E27FC236}">
                <a16:creationId xmlns:a16="http://schemas.microsoft.com/office/drawing/2014/main" id="{3C9E22F8-903A-4C4A-BAA2-E679C883D99A}"/>
              </a:ext>
            </a:extLst>
          </p:cNvPr>
          <p:cNvGrpSpPr/>
          <p:nvPr/>
        </p:nvGrpSpPr>
        <p:grpSpPr>
          <a:xfrm>
            <a:off x="1639143" y="2419741"/>
            <a:ext cx="4816085" cy="1760374"/>
            <a:chOff x="1639143" y="2419741"/>
            <a:chExt cx="4816085" cy="1760374"/>
          </a:xfrm>
        </p:grpSpPr>
        <p:grpSp>
          <p:nvGrpSpPr>
            <p:cNvPr id="133" name="Group 132">
              <a:extLst>
                <a:ext uri="{FF2B5EF4-FFF2-40B4-BE49-F238E27FC236}">
                  <a16:creationId xmlns:a16="http://schemas.microsoft.com/office/drawing/2014/main" id="{C8BE8615-EEC6-42BE-888A-4D552A2A9C46}"/>
                </a:ext>
              </a:extLst>
            </p:cNvPr>
            <p:cNvGrpSpPr/>
            <p:nvPr/>
          </p:nvGrpSpPr>
          <p:grpSpPr>
            <a:xfrm>
              <a:off x="1639143" y="2419741"/>
              <a:ext cx="4816085" cy="1760374"/>
              <a:chOff x="1650028" y="2419741"/>
              <a:chExt cx="4816085" cy="1760374"/>
            </a:xfrm>
          </p:grpSpPr>
          <p:sp>
            <p:nvSpPr>
              <p:cNvPr id="4" name="Isosceles Triangle 3">
                <a:extLst>
                  <a:ext uri="{FF2B5EF4-FFF2-40B4-BE49-F238E27FC236}">
                    <a16:creationId xmlns:a16="http://schemas.microsoft.com/office/drawing/2014/main" id="{10B47EEE-ED07-4AA8-A9AE-BA33E3238323}"/>
                  </a:ext>
                </a:extLst>
              </p:cNvPr>
              <p:cNvSpPr/>
              <p:nvPr/>
            </p:nvSpPr>
            <p:spPr>
              <a:xfrm rot="16200000">
                <a:off x="2429202" y="2770414"/>
                <a:ext cx="348343" cy="31568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3BC739E-1C3F-410D-9323-0CFBCB23805A}"/>
                  </a:ext>
                </a:extLst>
              </p:cNvPr>
              <p:cNvCxnSpPr>
                <a:stCxn id="4" idx="3"/>
              </p:cNvCxnSpPr>
              <p:nvPr/>
            </p:nvCxnSpPr>
            <p:spPr>
              <a:xfrm>
                <a:off x="2761216" y="2928256"/>
                <a:ext cx="1469572" cy="5443"/>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C6C0E32-0050-4E71-8DEB-8DF8AAC8F3F1}"/>
                  </a:ext>
                </a:extLst>
              </p:cNvPr>
              <p:cNvSpPr/>
              <p:nvPr/>
            </p:nvSpPr>
            <p:spPr>
              <a:xfrm>
                <a:off x="4239985" y="2792186"/>
                <a:ext cx="304800" cy="2775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729718D-9D6D-4879-B17B-8116AD761109}"/>
                  </a:ext>
                </a:extLst>
              </p:cNvPr>
              <p:cNvCxnSpPr>
                <a:cxnSpLocks/>
                <a:stCxn id="7" idx="4"/>
              </p:cNvCxnSpPr>
              <p:nvPr/>
            </p:nvCxnSpPr>
            <p:spPr>
              <a:xfrm>
                <a:off x="4392385" y="3069772"/>
                <a:ext cx="1164772" cy="936171"/>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C2D60C-BBB8-4824-9A69-E854EDDF47DF}"/>
                  </a:ext>
                </a:extLst>
              </p:cNvPr>
              <p:cNvSpPr/>
              <p:nvPr/>
            </p:nvSpPr>
            <p:spPr>
              <a:xfrm>
                <a:off x="6018111" y="2745922"/>
                <a:ext cx="304801" cy="3483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324B3B5-88CA-4803-ACB7-7B12E9A49AB0}"/>
                  </a:ext>
                </a:extLst>
              </p:cNvPr>
              <p:cNvSpPr/>
              <p:nvPr/>
            </p:nvSpPr>
            <p:spPr>
              <a:xfrm>
                <a:off x="5557156" y="3831771"/>
                <a:ext cx="304801" cy="348344"/>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C33090-6F2A-4B30-B313-6EFF30EB8DA8}"/>
                  </a:ext>
                </a:extLst>
              </p:cNvPr>
              <p:cNvSpPr txBox="1"/>
              <p:nvPr/>
            </p:nvSpPr>
            <p:spPr>
              <a:xfrm>
                <a:off x="5333156" y="3546805"/>
                <a:ext cx="957943" cy="369332"/>
              </a:xfrm>
              <a:prstGeom prst="rect">
                <a:avLst/>
              </a:prstGeom>
              <a:noFill/>
            </p:spPr>
            <p:txBody>
              <a:bodyPr wrap="square" rtlCol="0">
                <a:spAutoFit/>
              </a:bodyPr>
              <a:lstStyle/>
              <a:p>
                <a:r>
                  <a:rPr lang="en-US" dirty="0"/>
                  <a:t>Demand</a:t>
                </a:r>
              </a:p>
            </p:txBody>
          </p:sp>
          <p:sp>
            <p:nvSpPr>
              <p:cNvPr id="16" name="TextBox 15">
                <a:extLst>
                  <a:ext uri="{FF2B5EF4-FFF2-40B4-BE49-F238E27FC236}">
                    <a16:creationId xmlns:a16="http://schemas.microsoft.com/office/drawing/2014/main" id="{167C8636-F546-4814-8B02-D77AE10407C7}"/>
                  </a:ext>
                </a:extLst>
              </p:cNvPr>
              <p:cNvSpPr txBox="1"/>
              <p:nvPr/>
            </p:nvSpPr>
            <p:spPr>
              <a:xfrm>
                <a:off x="5060166" y="2419741"/>
                <a:ext cx="1405947" cy="369332"/>
              </a:xfrm>
              <a:prstGeom prst="rect">
                <a:avLst/>
              </a:prstGeom>
              <a:noFill/>
            </p:spPr>
            <p:txBody>
              <a:bodyPr wrap="square" rtlCol="0">
                <a:spAutoFit/>
              </a:bodyPr>
              <a:lstStyle/>
              <a:p>
                <a:r>
                  <a:rPr lang="en-US" dirty="0"/>
                  <a:t>Network Sink</a:t>
                </a:r>
              </a:p>
            </p:txBody>
          </p:sp>
          <p:sp>
            <p:nvSpPr>
              <p:cNvPr id="17" name="TextBox 16">
                <a:extLst>
                  <a:ext uri="{FF2B5EF4-FFF2-40B4-BE49-F238E27FC236}">
                    <a16:creationId xmlns:a16="http://schemas.microsoft.com/office/drawing/2014/main" id="{2867D8DF-2D4F-43A7-A298-1A93A80C561D}"/>
                  </a:ext>
                </a:extLst>
              </p:cNvPr>
              <p:cNvSpPr txBox="1"/>
              <p:nvPr/>
            </p:nvSpPr>
            <p:spPr>
              <a:xfrm>
                <a:off x="3635316" y="2506696"/>
                <a:ext cx="748394" cy="369332"/>
              </a:xfrm>
              <a:prstGeom prst="rect">
                <a:avLst/>
              </a:prstGeom>
              <a:noFill/>
            </p:spPr>
            <p:txBody>
              <a:bodyPr wrap="square" rtlCol="0">
                <a:spAutoFit/>
              </a:bodyPr>
              <a:lstStyle/>
              <a:p>
                <a:r>
                  <a:rPr lang="en-US" dirty="0"/>
                  <a:t>Divert</a:t>
                </a:r>
              </a:p>
            </p:txBody>
          </p:sp>
          <p:sp>
            <p:nvSpPr>
              <p:cNvPr id="18" name="TextBox 17">
                <a:extLst>
                  <a:ext uri="{FF2B5EF4-FFF2-40B4-BE49-F238E27FC236}">
                    <a16:creationId xmlns:a16="http://schemas.microsoft.com/office/drawing/2014/main" id="{9A4EEA97-BD5C-48E6-9F3E-5FDB748DFCDA}"/>
                  </a:ext>
                </a:extLst>
              </p:cNvPr>
              <p:cNvSpPr txBox="1"/>
              <p:nvPr/>
            </p:nvSpPr>
            <p:spPr>
              <a:xfrm>
                <a:off x="1650028" y="2909600"/>
                <a:ext cx="1034988" cy="369332"/>
              </a:xfrm>
              <a:prstGeom prst="rect">
                <a:avLst/>
              </a:prstGeom>
              <a:noFill/>
            </p:spPr>
            <p:txBody>
              <a:bodyPr wrap="square" rtlCol="0">
                <a:spAutoFit/>
              </a:bodyPr>
              <a:lstStyle/>
              <a:p>
                <a:r>
                  <a:rPr lang="en-US" dirty="0"/>
                  <a:t>Reservoir</a:t>
                </a:r>
              </a:p>
            </p:txBody>
          </p:sp>
        </p:grpSp>
        <p:cxnSp>
          <p:nvCxnSpPr>
            <p:cNvPr id="136" name="Straight Arrow Connector 135">
              <a:extLst>
                <a:ext uri="{FF2B5EF4-FFF2-40B4-BE49-F238E27FC236}">
                  <a16:creationId xmlns:a16="http://schemas.microsoft.com/office/drawing/2014/main" id="{DEBC2A01-F781-4F4A-84D2-074BB679A28A}"/>
                </a:ext>
              </a:extLst>
            </p:cNvPr>
            <p:cNvCxnSpPr>
              <a:cxnSpLocks/>
            </p:cNvCxnSpPr>
            <p:nvPr/>
          </p:nvCxnSpPr>
          <p:spPr>
            <a:xfrm flipV="1">
              <a:off x="4539343" y="2928257"/>
              <a:ext cx="1478769" cy="2722"/>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3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05" y="1439383"/>
            <a:ext cx="4944165" cy="3343742"/>
          </a:xfrm>
          <a:prstGeom prst="rect">
            <a:avLst/>
          </a:prstGeom>
          <a:ln w="25400">
            <a:solidFill>
              <a:srgbClr val="FF0000"/>
            </a:solidFill>
          </a:ln>
        </p:spPr>
      </p:pic>
      <p:sp>
        <p:nvSpPr>
          <p:cNvPr id="4" name="Rectangle 2"/>
          <p:cNvSpPr txBox="1">
            <a:spLocks noChangeArrowheads="1"/>
          </p:cNvSpPr>
          <p:nvPr/>
        </p:nvSpPr>
        <p:spPr bwMode="auto">
          <a:xfrm>
            <a:off x="85726" y="771525"/>
            <a:ext cx="8869547" cy="66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eaLnBrk="0" fontAlgn="base" hangingPunct="0">
              <a:spcBef>
                <a:spcPct val="0"/>
              </a:spcBef>
              <a:spcAft>
                <a:spcPct val="0"/>
              </a:spcAft>
              <a:buClrTx/>
              <a:buSzTx/>
              <a:buFontTx/>
              <a:buNone/>
            </a:pPr>
            <a:r>
              <a:rPr lang="en-US" altLang="en-US" sz="3000" dirty="0">
                <a:solidFill>
                  <a:schemeClr val="tx1"/>
                </a:solidFill>
                <a:latin typeface="+mj-lt"/>
              </a:rPr>
              <a:t>Use Custom Code!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38" y="1834931"/>
            <a:ext cx="2836465" cy="1636147"/>
          </a:xfrm>
          <a:prstGeom prst="rect">
            <a:avLst/>
          </a:prstGeom>
          <a:ln w="25400">
            <a:solidFill>
              <a:srgbClr val="FF0000"/>
            </a:solidFill>
          </a:ln>
        </p:spPr>
      </p:pic>
      <p:grpSp>
        <p:nvGrpSpPr>
          <p:cNvPr id="12" name="Group 11"/>
          <p:cNvGrpSpPr/>
          <p:nvPr/>
        </p:nvGrpSpPr>
        <p:grpSpPr>
          <a:xfrm>
            <a:off x="3137535" y="1834931"/>
            <a:ext cx="5293419" cy="2922202"/>
            <a:chOff x="4183380" y="1303574"/>
            <a:chExt cx="7057892" cy="389626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8001" y="1303574"/>
              <a:ext cx="5163271" cy="3896269"/>
            </a:xfrm>
            <a:prstGeom prst="rect">
              <a:avLst/>
            </a:prstGeom>
            <a:ln w="25400">
              <a:solidFill>
                <a:srgbClr val="FF0000"/>
              </a:solidFill>
            </a:ln>
          </p:spPr>
        </p:pic>
        <p:cxnSp>
          <p:nvCxnSpPr>
            <p:cNvPr id="11" name="Straight Arrow Connector 10"/>
            <p:cNvCxnSpPr/>
            <p:nvPr/>
          </p:nvCxnSpPr>
          <p:spPr>
            <a:xfrm>
              <a:off x="4183380" y="1554480"/>
              <a:ext cx="1843951" cy="0"/>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354706" y="1834931"/>
            <a:ext cx="5744282" cy="3901032"/>
            <a:chOff x="4472940" y="1303574"/>
            <a:chExt cx="7659043" cy="5201376"/>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7289" y="1303574"/>
              <a:ext cx="6944694" cy="5201376"/>
            </a:xfrm>
            <a:prstGeom prst="rect">
              <a:avLst/>
            </a:prstGeom>
            <a:ln w="25400">
              <a:solidFill>
                <a:srgbClr val="FF0000"/>
              </a:solidFill>
            </a:ln>
          </p:spPr>
        </p:pic>
        <p:cxnSp>
          <p:nvCxnSpPr>
            <p:cNvPr id="13" name="Straight Arrow Connector 12"/>
            <p:cNvCxnSpPr/>
            <p:nvPr/>
          </p:nvCxnSpPr>
          <p:spPr>
            <a:xfrm flipV="1">
              <a:off x="4472940" y="1554480"/>
              <a:ext cx="714349" cy="1877283"/>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49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8" name="Rectangle 7">
            <a:extLst>
              <a:ext uri="{FF2B5EF4-FFF2-40B4-BE49-F238E27FC236}">
                <a16:creationId xmlns:a16="http://schemas.microsoft.com/office/drawing/2014/main" id="{7615E06B-1C00-4D90-97E7-3A7846047339}"/>
              </a:ext>
            </a:extLst>
          </p:cNvPr>
          <p:cNvSpPr/>
          <p:nvPr/>
        </p:nvSpPr>
        <p:spPr>
          <a:xfrm>
            <a:off x="680603" y="1134226"/>
            <a:ext cx="8018542" cy="1633781"/>
          </a:xfrm>
          <a:prstGeom prst="rect">
            <a:avLst/>
          </a:prstGeom>
        </p:spPr>
        <p:txBody>
          <a:bodyPr wrap="square">
            <a:spAutoFit/>
          </a:bodyPr>
          <a:lstStyle/>
          <a:p>
            <a:pPr marL="457200" indent="-457200">
              <a:spcBef>
                <a:spcPts val="450"/>
              </a:spcBef>
              <a:spcAft>
                <a:spcPts val="450"/>
              </a:spcAft>
              <a:buFont typeface="+mj-lt"/>
              <a:buAutoNum type="arabicPeriod" startAt="2"/>
            </a:pPr>
            <a:r>
              <a:rPr lang="en-US" sz="2400" b="1" dirty="0">
                <a:latin typeface="Century Gothic" panose="020B0502020202020204" pitchFamily="34" charset="0"/>
              </a:rPr>
              <a:t>All new functionality inside GSFLOW</a:t>
            </a:r>
          </a:p>
          <a:p>
            <a:pPr marL="685800" lvl="1" indent="-342900">
              <a:buFont typeface="Arial" pitchFamily="34" charset="0"/>
              <a:buChar char="•"/>
            </a:pPr>
            <a:r>
              <a:rPr lang="en-US" sz="2400" b="1" dirty="0">
                <a:latin typeface="Century Gothic" panose="020B0502020202020204" pitchFamily="34" charset="0"/>
              </a:rPr>
              <a:t>Simulation of prior appropriation (or similar) including: Reservoir storage accounting runtime diversions based on holistic view of river system</a:t>
            </a:r>
          </a:p>
        </p:txBody>
      </p:sp>
      <p:pic>
        <p:nvPicPr>
          <p:cNvPr id="9" name="Shape 214">
            <a:extLst>
              <a:ext uri="{FF2B5EF4-FFF2-40B4-BE49-F238E27FC236}">
                <a16:creationId xmlns:a16="http://schemas.microsoft.com/office/drawing/2014/main" id="{762C5B1F-C80B-4A35-84D3-AA9CE5B52ED2}"/>
              </a:ext>
            </a:extLst>
          </p:cNvPr>
          <p:cNvPicPr preferRelativeResize="0"/>
          <p:nvPr/>
        </p:nvPicPr>
        <p:blipFill rotWithShape="1">
          <a:blip r:embed="rId3">
            <a:alphaModFix/>
          </a:blip>
          <a:srcRect b="50322"/>
          <a:stretch/>
        </p:blipFill>
        <p:spPr>
          <a:xfrm>
            <a:off x="5794762" y="3139685"/>
            <a:ext cx="2834231" cy="3578900"/>
          </a:xfrm>
          <a:prstGeom prst="rect">
            <a:avLst/>
          </a:prstGeom>
          <a:noFill/>
          <a:ln>
            <a:noFill/>
          </a:ln>
          <a:effectLst>
            <a:outerShdw blurRad="304800" dist="266700" dir="2700000" algn="tl" rotWithShape="0">
              <a:srgbClr val="000000">
                <a:alpha val="39000"/>
              </a:srgbClr>
            </a:outerShdw>
          </a:effectLst>
        </p:spPr>
      </p:pic>
      <p:grpSp>
        <p:nvGrpSpPr>
          <p:cNvPr id="2" name="Group 1">
            <a:extLst>
              <a:ext uri="{FF2B5EF4-FFF2-40B4-BE49-F238E27FC236}">
                <a16:creationId xmlns:a16="http://schemas.microsoft.com/office/drawing/2014/main" id="{B3B74F00-B5AA-4DA6-A200-98644648BD9A}"/>
              </a:ext>
            </a:extLst>
          </p:cNvPr>
          <p:cNvGrpSpPr/>
          <p:nvPr/>
        </p:nvGrpSpPr>
        <p:grpSpPr>
          <a:xfrm>
            <a:off x="302620" y="3137338"/>
            <a:ext cx="5124472" cy="3581248"/>
            <a:chOff x="302620" y="3137338"/>
            <a:chExt cx="5124472" cy="3581248"/>
          </a:xfrm>
        </p:grpSpPr>
        <p:pic>
          <p:nvPicPr>
            <p:cNvPr id="10" name="Shape 120">
              <a:extLst>
                <a:ext uri="{FF2B5EF4-FFF2-40B4-BE49-F238E27FC236}">
                  <a16:creationId xmlns:a16="http://schemas.microsoft.com/office/drawing/2014/main" id="{75BB8C83-C352-4F7A-BBDE-701D112AA203}"/>
                </a:ext>
              </a:extLst>
            </p:cNvPr>
            <p:cNvPicPr preferRelativeResize="0"/>
            <p:nvPr/>
          </p:nvPicPr>
          <p:blipFill rotWithShape="1">
            <a:blip r:embed="rId4">
              <a:alphaModFix/>
            </a:blip>
            <a:srcRect l="41905"/>
            <a:stretch/>
          </p:blipFill>
          <p:spPr>
            <a:xfrm>
              <a:off x="302620" y="3137338"/>
              <a:ext cx="5124472" cy="3581248"/>
            </a:xfrm>
            <a:prstGeom prst="rect">
              <a:avLst/>
            </a:prstGeom>
            <a:noFill/>
            <a:ln>
              <a:noFill/>
            </a:ln>
            <a:effectLst>
              <a:outerShdw blurRad="304800" dist="266700" dir="2700000" algn="tl" rotWithShape="0">
                <a:srgbClr val="000000">
                  <a:alpha val="39000"/>
                </a:srgbClr>
              </a:outerShdw>
            </a:effectLst>
          </p:spPr>
        </p:pic>
        <p:sp>
          <p:nvSpPr>
            <p:cNvPr id="11" name="Rectangle 10">
              <a:extLst>
                <a:ext uri="{FF2B5EF4-FFF2-40B4-BE49-F238E27FC236}">
                  <a16:creationId xmlns:a16="http://schemas.microsoft.com/office/drawing/2014/main" id="{98D476EE-68DA-4E3D-A874-E0ED5B969E94}"/>
                </a:ext>
              </a:extLst>
            </p:cNvPr>
            <p:cNvSpPr/>
            <p:nvPr/>
          </p:nvSpPr>
          <p:spPr>
            <a:xfrm>
              <a:off x="302620" y="5538952"/>
              <a:ext cx="755967" cy="1179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AE3507-3BA6-4CBE-916C-F45EB24326FF}"/>
                </a:ext>
              </a:extLst>
            </p:cNvPr>
            <p:cNvSpPr/>
            <p:nvPr/>
          </p:nvSpPr>
          <p:spPr>
            <a:xfrm>
              <a:off x="827947" y="5789818"/>
              <a:ext cx="858963" cy="928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7DB318-6E6B-4AC2-B339-37A02C07A091}"/>
                </a:ext>
              </a:extLst>
            </p:cNvPr>
            <p:cNvSpPr/>
            <p:nvPr/>
          </p:nvSpPr>
          <p:spPr>
            <a:xfrm>
              <a:off x="1094273" y="5920646"/>
              <a:ext cx="960307" cy="465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972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14" name="Rectangle 13">
            <a:extLst>
              <a:ext uri="{FF2B5EF4-FFF2-40B4-BE49-F238E27FC236}">
                <a16:creationId xmlns:a16="http://schemas.microsoft.com/office/drawing/2014/main" id="{9D04CD22-EE8B-4757-9295-085DDC4FABAF}"/>
              </a:ext>
            </a:extLst>
          </p:cNvPr>
          <p:cNvSpPr/>
          <p:nvPr/>
        </p:nvSpPr>
        <p:spPr>
          <a:xfrm>
            <a:off x="704194" y="1488982"/>
            <a:ext cx="8107880" cy="830997"/>
          </a:xfrm>
          <a:prstGeom prst="rect">
            <a:avLst/>
          </a:prstGeom>
        </p:spPr>
        <p:txBody>
          <a:bodyPr wrap="square">
            <a:spAutoFit/>
          </a:bodyPr>
          <a:lstStyle/>
          <a:p>
            <a:pPr marL="457200" indent="-457200">
              <a:spcBef>
                <a:spcPts val="450"/>
              </a:spcBef>
              <a:spcAft>
                <a:spcPts val="450"/>
              </a:spcAft>
              <a:buFont typeface="+mj-lt"/>
              <a:buAutoNum type="arabicPeriod" startAt="3"/>
            </a:pPr>
            <a:r>
              <a:rPr lang="en-US" sz="2400" b="1" dirty="0">
                <a:latin typeface="Century Gothic" panose="020B0502020202020204" pitchFamily="34" charset="0"/>
              </a:rPr>
              <a:t>Integrated code allows us manage GW and SW as a single resource</a:t>
            </a:r>
            <a:endParaRPr lang="en-US" sz="2400" dirty="0">
              <a:latin typeface="Century Gothic" panose="020B0502020202020204" pitchFamily="34" charset="0"/>
            </a:endParaRPr>
          </a:p>
        </p:txBody>
      </p:sp>
      <p:grpSp>
        <p:nvGrpSpPr>
          <p:cNvPr id="15" name="Shape 155">
            <a:extLst>
              <a:ext uri="{FF2B5EF4-FFF2-40B4-BE49-F238E27FC236}">
                <a16:creationId xmlns:a16="http://schemas.microsoft.com/office/drawing/2014/main" id="{CFD6FAEE-179C-411C-9266-C6037B766486}"/>
              </a:ext>
            </a:extLst>
          </p:cNvPr>
          <p:cNvGrpSpPr/>
          <p:nvPr/>
        </p:nvGrpSpPr>
        <p:grpSpPr>
          <a:xfrm>
            <a:off x="4801783" y="2735316"/>
            <a:ext cx="4122956" cy="2699494"/>
            <a:chOff x="179150" y="1973325"/>
            <a:chExt cx="5497274" cy="3599325"/>
          </a:xfrm>
        </p:grpSpPr>
        <p:grpSp>
          <p:nvGrpSpPr>
            <p:cNvPr id="16" name="Shape 156">
              <a:extLst>
                <a:ext uri="{FF2B5EF4-FFF2-40B4-BE49-F238E27FC236}">
                  <a16:creationId xmlns:a16="http://schemas.microsoft.com/office/drawing/2014/main" id="{124726BF-CFE3-4F98-AC03-8087B1643038}"/>
                </a:ext>
              </a:extLst>
            </p:cNvPr>
            <p:cNvGrpSpPr/>
            <p:nvPr/>
          </p:nvGrpSpPr>
          <p:grpSpPr>
            <a:xfrm>
              <a:off x="927775" y="1973325"/>
              <a:ext cx="4216200" cy="1955375"/>
              <a:chOff x="927775" y="2049525"/>
              <a:chExt cx="4216200" cy="1955375"/>
            </a:xfrm>
          </p:grpSpPr>
          <p:sp>
            <p:nvSpPr>
              <p:cNvPr id="23" name="Shape 157">
                <a:extLst>
                  <a:ext uri="{FF2B5EF4-FFF2-40B4-BE49-F238E27FC236}">
                    <a16:creationId xmlns:a16="http://schemas.microsoft.com/office/drawing/2014/main" id="{5DCD1D37-0411-4A08-8BBE-B3BE1DA7D95E}"/>
                  </a:ext>
                </a:extLst>
              </p:cNvPr>
              <p:cNvSpPr/>
              <p:nvPr/>
            </p:nvSpPr>
            <p:spPr>
              <a:xfrm>
                <a:off x="927775" y="2062400"/>
                <a:ext cx="42162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4" name="Shape 158">
                <a:extLst>
                  <a:ext uri="{FF2B5EF4-FFF2-40B4-BE49-F238E27FC236}">
                    <a16:creationId xmlns:a16="http://schemas.microsoft.com/office/drawing/2014/main" id="{69937343-899D-4A67-B4FF-A4CD228B18CA}"/>
                  </a:ext>
                </a:extLst>
              </p:cNvPr>
              <p:cNvSpPr txBox="1"/>
              <p:nvPr/>
            </p:nvSpPr>
            <p:spPr>
              <a:xfrm>
                <a:off x="1328650" y="2049525"/>
                <a:ext cx="3099600" cy="434100"/>
              </a:xfrm>
              <a:prstGeom prst="rect">
                <a:avLst/>
              </a:prstGeom>
              <a:noFill/>
              <a:ln>
                <a:noFill/>
              </a:ln>
            </p:spPr>
            <p:txBody>
              <a:bodyPr spcFirstLastPara="1" wrap="square" lIns="68569" tIns="68569" rIns="68569" bIns="68569" anchor="ctr" anchorCtr="0">
                <a:noAutofit/>
              </a:bodyPr>
              <a:lstStyle/>
              <a:p>
                <a:pPr algn="ctr"/>
                <a:r>
                  <a:rPr lang="en-US" sz="1500" b="1" dirty="0"/>
                  <a:t>Flow, storage, seepage</a:t>
                </a:r>
                <a:endParaRPr sz="1500" b="1" dirty="0"/>
              </a:p>
            </p:txBody>
          </p:sp>
        </p:grpSp>
        <p:sp>
          <p:nvSpPr>
            <p:cNvPr id="17" name="Shape 159">
              <a:extLst>
                <a:ext uri="{FF2B5EF4-FFF2-40B4-BE49-F238E27FC236}">
                  <a16:creationId xmlns:a16="http://schemas.microsoft.com/office/drawing/2014/main" id="{0DAEE421-B9BD-4385-BF90-107760EBD449}"/>
                </a:ext>
              </a:extLst>
            </p:cNvPr>
            <p:cNvSpPr txBox="1"/>
            <p:nvPr/>
          </p:nvSpPr>
          <p:spPr>
            <a:xfrm>
              <a:off x="2104884" y="3247825"/>
              <a:ext cx="1638300" cy="1097700"/>
            </a:xfrm>
            <a:prstGeom prst="rect">
              <a:avLst/>
            </a:prstGeom>
            <a:noFill/>
            <a:ln>
              <a:noFill/>
            </a:ln>
            <a:effectLst>
              <a:outerShdw blurRad="50800" dist="38100" dir="2700000" algn="tl" rotWithShape="0">
                <a:prstClr val="black">
                  <a:alpha val="40000"/>
                </a:prstClr>
              </a:outerShdw>
            </a:effectLst>
          </p:spPr>
          <p:txBody>
            <a:bodyPr spcFirstLastPara="1" wrap="square" lIns="68569" tIns="68569" rIns="68569" bIns="68569" anchor="ctr" anchorCtr="0">
              <a:noAutofit/>
            </a:bodyPr>
            <a:lstStyle/>
            <a:p>
              <a:pPr algn="ctr"/>
              <a:r>
                <a:rPr lang="en-US" b="1" dirty="0"/>
                <a:t>Nonlinear iteration</a:t>
              </a:r>
              <a:endParaRPr b="1" dirty="0"/>
            </a:p>
          </p:txBody>
        </p:sp>
        <p:grpSp>
          <p:nvGrpSpPr>
            <p:cNvPr id="18" name="Shape 160">
              <a:extLst>
                <a:ext uri="{FF2B5EF4-FFF2-40B4-BE49-F238E27FC236}">
                  <a16:creationId xmlns:a16="http://schemas.microsoft.com/office/drawing/2014/main" id="{F2E297A3-1AB0-48A0-A3E1-2EFCAC24ACF7}"/>
                </a:ext>
              </a:extLst>
            </p:cNvPr>
            <p:cNvGrpSpPr/>
            <p:nvPr/>
          </p:nvGrpSpPr>
          <p:grpSpPr>
            <a:xfrm>
              <a:off x="666875" y="3630150"/>
              <a:ext cx="4214700" cy="1942500"/>
              <a:chOff x="666875" y="3553950"/>
              <a:chExt cx="4214700" cy="1942500"/>
            </a:xfrm>
          </p:grpSpPr>
          <p:sp>
            <p:nvSpPr>
              <p:cNvPr id="21" name="Shape 161">
                <a:extLst>
                  <a:ext uri="{FF2B5EF4-FFF2-40B4-BE49-F238E27FC236}">
                    <a16:creationId xmlns:a16="http://schemas.microsoft.com/office/drawing/2014/main" id="{D49B7DE2-60A1-4AAC-A01E-E34862A0D51B}"/>
                  </a:ext>
                </a:extLst>
              </p:cNvPr>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22" name="Shape 162">
                <a:extLst>
                  <a:ext uri="{FF2B5EF4-FFF2-40B4-BE49-F238E27FC236}">
                    <a16:creationId xmlns:a16="http://schemas.microsoft.com/office/drawing/2014/main" id="{4F2E0DE2-24D7-4E05-95BD-BB37282F0442}"/>
                  </a:ext>
                </a:extLst>
              </p:cNvPr>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9" name="Shape 163">
              <a:extLst>
                <a:ext uri="{FF2B5EF4-FFF2-40B4-BE49-F238E27FC236}">
                  <a16:creationId xmlns:a16="http://schemas.microsoft.com/office/drawing/2014/main" id="{3CDCB21D-3B3A-4957-AD5B-0A69E0A15675}"/>
                </a:ext>
              </a:extLst>
            </p:cNvPr>
            <p:cNvSpPr/>
            <p:nvPr/>
          </p:nvSpPr>
          <p:spPr>
            <a:xfrm>
              <a:off x="179150" y="3247825"/>
              <a:ext cx="1991400" cy="995700"/>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sp>
          <p:nvSpPr>
            <p:cNvPr id="20" name="Shape 164">
              <a:extLst>
                <a:ext uri="{FF2B5EF4-FFF2-40B4-BE49-F238E27FC236}">
                  <a16:creationId xmlns:a16="http://schemas.microsoft.com/office/drawing/2014/main" id="{1074F947-8E50-464E-8BA0-C755B6D2ED5C}"/>
                </a:ext>
              </a:extLst>
            </p:cNvPr>
            <p:cNvSpPr/>
            <p:nvPr/>
          </p:nvSpPr>
          <p:spPr>
            <a:xfrm>
              <a:off x="3685024" y="3247825"/>
              <a:ext cx="1991400" cy="995700"/>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MODSIM</a:t>
              </a:r>
              <a:endParaRPr sz="2250" b="1">
                <a:latin typeface="Century Gothic"/>
                <a:ea typeface="Century Gothic"/>
                <a:cs typeface="Century Gothic"/>
                <a:sym typeface="Century Gothic"/>
              </a:endParaRPr>
            </a:p>
          </p:txBody>
        </p:sp>
      </p:grpSp>
      <p:pic>
        <p:nvPicPr>
          <p:cNvPr id="25" name="Picture 4">
            <a:extLst>
              <a:ext uri="{FF2B5EF4-FFF2-40B4-BE49-F238E27FC236}">
                <a16:creationId xmlns:a16="http://schemas.microsoft.com/office/drawing/2014/main" id="{F8B1B123-FE03-4622-9F76-473AD8600B57}"/>
              </a:ext>
            </a:extLst>
          </p:cNvPr>
          <p:cNvPicPr>
            <a:picLocks noChangeAspect="1"/>
          </p:cNvPicPr>
          <p:nvPr/>
        </p:nvPicPr>
        <p:blipFill rotWithShape="1">
          <a:blip r:embed="rId3">
            <a:extLst>
              <a:ext uri="{28A0092B-C50C-407E-A947-70E740481C1C}">
                <a14:useLocalDpi xmlns:a14="http://schemas.microsoft.com/office/drawing/2010/main" val="0"/>
              </a:ext>
            </a:extLst>
          </a:blip>
          <a:srcRect l="9952" r="9676"/>
          <a:stretch/>
        </p:blipFill>
        <p:spPr bwMode="auto">
          <a:xfrm>
            <a:off x="166779" y="2661472"/>
            <a:ext cx="4404660" cy="308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534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p:nvPr/>
        </p:nvSpPr>
        <p:spPr>
          <a:xfrm>
            <a:off x="2681588" y="2710256"/>
            <a:ext cx="989325" cy="1183725"/>
          </a:xfrm>
          <a:prstGeom prst="bentArrow">
            <a:avLst>
              <a:gd name="adj1" fmla="val 37612"/>
              <a:gd name="adj2" fmla="val 30254"/>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0" name="Shape 170"/>
          <p:cNvSpPr/>
          <p:nvPr/>
        </p:nvSpPr>
        <p:spPr>
          <a:xfrm>
            <a:off x="-84000" y="1138122"/>
            <a:ext cx="8994600" cy="960975"/>
          </a:xfrm>
          <a:prstGeom prst="rect">
            <a:avLst/>
          </a:prstGeom>
          <a:noFill/>
          <a:ln>
            <a:noFill/>
          </a:ln>
        </p:spPr>
        <p:txBody>
          <a:bodyPr spcFirstLastPara="1" wrap="square" lIns="68569" tIns="34275" rIns="68569" bIns="34275" anchor="t" anchorCtr="0">
            <a:noAutofit/>
          </a:bodyPr>
          <a:lstStyle/>
          <a:p>
            <a:pPr algn="ctr">
              <a:buClr>
                <a:schemeClr val="lt1"/>
              </a:buClr>
              <a:buSzPts val="1000"/>
            </a:pPr>
            <a:r>
              <a:rPr lang="en-US" sz="3000" b="1" dirty="0">
                <a:latin typeface="Century Gothic"/>
                <a:ea typeface="Century Gothic"/>
                <a:cs typeface="Century Gothic"/>
                <a:sym typeface="Century Gothic"/>
              </a:rPr>
              <a:t>A framework that considers Nonlinear Feedbacks</a:t>
            </a:r>
            <a:endParaRPr sz="1350" dirty="0"/>
          </a:p>
        </p:txBody>
      </p:sp>
      <p:sp>
        <p:nvSpPr>
          <p:cNvPr id="171" name="Shape 171"/>
          <p:cNvSpPr txBox="1"/>
          <p:nvPr/>
        </p:nvSpPr>
        <p:spPr>
          <a:xfrm>
            <a:off x="3735869" y="3721184"/>
            <a:ext cx="1228725" cy="823275"/>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defPPr>
              <a:defRPr lang="en-US"/>
            </a:defPPr>
            <a:lvl1pPr marR="0" lvl="0" indent="0" algn="ctr">
              <a:lnSpc>
                <a:spcPct val="100000"/>
              </a:lnSpc>
              <a:spcBef>
                <a:spcPts val="0"/>
              </a:spcBef>
              <a:spcAft>
                <a:spcPts val="0"/>
              </a:spcAft>
              <a:buNone/>
              <a:defRPr sz="2400" b="1"/>
            </a:lvl1pPr>
          </a:lstStyle>
          <a:p>
            <a:r>
              <a:rPr lang="en-US" sz="1800" dirty="0"/>
              <a:t>Nonlinear iteration</a:t>
            </a:r>
            <a:endParaRPr sz="1800" dirty="0"/>
          </a:p>
        </p:txBody>
      </p:sp>
      <p:sp>
        <p:nvSpPr>
          <p:cNvPr id="172" name="Shape 172"/>
          <p:cNvSpPr txBox="1"/>
          <p:nvPr/>
        </p:nvSpPr>
        <p:spPr>
          <a:xfrm>
            <a:off x="871946" y="2248492"/>
            <a:ext cx="2424205" cy="570488"/>
          </a:xfrm>
          <a:prstGeom prst="rect">
            <a:avLst/>
          </a:prstGeom>
          <a:noFill/>
          <a:ln>
            <a:noFill/>
          </a:ln>
          <a:effectLst>
            <a:outerShdw blurRad="157163" dist="57150" dir="4020000" algn="bl" rotWithShape="0">
              <a:srgbClr val="000000">
                <a:alpha val="75000"/>
              </a:srgbClr>
            </a:outerShdw>
          </a:effectLst>
        </p:spPr>
        <p:txBody>
          <a:bodyPr spcFirstLastPara="1" wrap="square" lIns="68569" tIns="68569" rIns="68569" bIns="68569" anchor="ctr" anchorCtr="0">
            <a:noAutofit/>
          </a:bodyPr>
          <a:lstStyle/>
          <a:p>
            <a:pPr algn="ctr"/>
            <a:r>
              <a:rPr lang="en-US" b="1" dirty="0"/>
              <a:t>Flow, storage, seepage</a:t>
            </a:r>
            <a:endParaRPr sz="2100" b="1" dirty="0"/>
          </a:p>
        </p:txBody>
      </p:sp>
      <p:grpSp>
        <p:nvGrpSpPr>
          <p:cNvPr id="173" name="Shape 173"/>
          <p:cNvGrpSpPr/>
          <p:nvPr/>
        </p:nvGrpSpPr>
        <p:grpSpPr>
          <a:xfrm>
            <a:off x="2559991" y="4065077"/>
            <a:ext cx="3372497" cy="1456875"/>
            <a:chOff x="666875" y="3553950"/>
            <a:chExt cx="4214700" cy="1942500"/>
          </a:xfrm>
        </p:grpSpPr>
        <p:sp>
          <p:nvSpPr>
            <p:cNvPr id="174" name="Shape 174"/>
            <p:cNvSpPr/>
            <p:nvPr/>
          </p:nvSpPr>
          <p:spPr>
            <a:xfrm rot="10800000">
              <a:off x="666875" y="3553950"/>
              <a:ext cx="4214700" cy="1942500"/>
            </a:xfrm>
            <a:prstGeom prst="uturnArrow">
              <a:avLst>
                <a:gd name="adj1" fmla="val 25000"/>
                <a:gd name="adj2" fmla="val 25000"/>
                <a:gd name="adj3" fmla="val 25744"/>
                <a:gd name="adj4" fmla="val 43076"/>
                <a:gd name="adj5" fmla="val 60681"/>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sp>
          <p:nvSpPr>
            <p:cNvPr id="175" name="Shape 175"/>
            <p:cNvSpPr txBox="1"/>
            <p:nvPr/>
          </p:nvSpPr>
          <p:spPr>
            <a:xfrm>
              <a:off x="1612275" y="4969773"/>
              <a:ext cx="2816100" cy="510900"/>
            </a:xfrm>
            <a:prstGeom prst="rect">
              <a:avLst/>
            </a:prstGeom>
            <a:noFill/>
            <a:ln>
              <a:noFill/>
            </a:ln>
          </p:spPr>
          <p:txBody>
            <a:bodyPr spcFirstLastPara="1" wrap="square" lIns="68569" tIns="68569" rIns="68569" bIns="68569" anchor="ctr" anchorCtr="0">
              <a:noAutofit/>
            </a:bodyPr>
            <a:lstStyle/>
            <a:p>
              <a:pPr algn="ctr"/>
              <a:r>
                <a:rPr lang="en-US" sz="1500" b="1"/>
                <a:t>Releases</a:t>
              </a:r>
              <a:r>
                <a:rPr lang="en-US"/>
                <a:t>, </a:t>
              </a:r>
              <a:r>
                <a:rPr lang="en-US" sz="1500" b="1"/>
                <a:t>diversions</a:t>
              </a:r>
              <a:endParaRPr/>
            </a:p>
          </p:txBody>
        </p:sp>
      </p:grpSp>
      <p:sp>
        <p:nvSpPr>
          <p:cNvPr id="176" name="Shape 176"/>
          <p:cNvSpPr/>
          <p:nvPr/>
        </p:nvSpPr>
        <p:spPr>
          <a:xfrm>
            <a:off x="2177269" y="3755372"/>
            <a:ext cx="1493550" cy="746775"/>
          </a:xfrm>
          <a:prstGeom prst="roundRect">
            <a:avLst>
              <a:gd name="adj" fmla="val 16667"/>
            </a:avLst>
          </a:prstGeom>
          <a:solidFill>
            <a:srgbClr val="C9DAF8"/>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pPr algn="ctr"/>
            <a:r>
              <a:rPr lang="en-US" sz="2250" b="1">
                <a:latin typeface="Century Gothic"/>
                <a:ea typeface="Century Gothic"/>
                <a:cs typeface="Century Gothic"/>
                <a:sym typeface="Century Gothic"/>
              </a:rPr>
              <a:t>GSFLOW</a:t>
            </a:r>
            <a:endParaRPr sz="2250" b="1">
              <a:latin typeface="Century Gothic"/>
              <a:ea typeface="Century Gothic"/>
              <a:cs typeface="Century Gothic"/>
              <a:sym typeface="Century Gothic"/>
            </a:endParaRPr>
          </a:p>
        </p:txBody>
      </p:sp>
      <p:grpSp>
        <p:nvGrpSpPr>
          <p:cNvPr id="178" name="Shape 178"/>
          <p:cNvGrpSpPr/>
          <p:nvPr/>
        </p:nvGrpSpPr>
        <p:grpSpPr>
          <a:xfrm>
            <a:off x="3736593" y="2182238"/>
            <a:ext cx="2442282" cy="1190297"/>
            <a:chOff x="4982124" y="1766650"/>
            <a:chExt cx="3256376" cy="1587063"/>
          </a:xfrm>
        </p:grpSpPr>
        <p:sp>
          <p:nvSpPr>
            <p:cNvPr id="179" name="Shape 179"/>
            <p:cNvSpPr/>
            <p:nvPr/>
          </p:nvSpPr>
          <p:spPr>
            <a:xfrm>
              <a:off x="4982124" y="2358013"/>
              <a:ext cx="1825597"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Water Quality</a:t>
              </a:r>
              <a:endParaRPr sz="1875" b="1" dirty="0">
                <a:latin typeface="Century Gothic"/>
                <a:ea typeface="Century Gothic"/>
                <a:cs typeface="Century Gothic"/>
                <a:sym typeface="Century Gothic"/>
              </a:endParaRPr>
            </a:p>
          </p:txBody>
        </p:sp>
        <p:sp>
          <p:nvSpPr>
            <p:cNvPr id="180" name="Shape 180"/>
            <p:cNvSpPr txBox="1"/>
            <p:nvPr/>
          </p:nvSpPr>
          <p:spPr>
            <a:xfrm>
              <a:off x="6357500" y="1766650"/>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Stream temperature, TDS load</a:t>
              </a:r>
              <a:endParaRPr sz="1500" b="1" dirty="0"/>
            </a:p>
          </p:txBody>
        </p:sp>
      </p:grpSp>
      <p:grpSp>
        <p:nvGrpSpPr>
          <p:cNvPr id="181" name="Shape 181"/>
          <p:cNvGrpSpPr/>
          <p:nvPr/>
        </p:nvGrpSpPr>
        <p:grpSpPr>
          <a:xfrm>
            <a:off x="3734578" y="2096739"/>
            <a:ext cx="2540646" cy="1269807"/>
            <a:chOff x="8411124" y="-104663"/>
            <a:chExt cx="3387528" cy="1693076"/>
          </a:xfrm>
        </p:grpSpPr>
        <p:sp>
          <p:nvSpPr>
            <p:cNvPr id="182" name="Shape 182"/>
            <p:cNvSpPr/>
            <p:nvPr/>
          </p:nvSpPr>
          <p:spPr>
            <a:xfrm>
              <a:off x="8411124" y="592713"/>
              <a:ext cx="1828285"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875" b="1" dirty="0">
                  <a:latin typeface="Century Gothic"/>
                  <a:ea typeface="Century Gothic"/>
                  <a:cs typeface="Century Gothic"/>
                  <a:sym typeface="Century Gothic"/>
                </a:rPr>
                <a:t>Ecologic models</a:t>
              </a:r>
              <a:endParaRPr sz="1875" b="1" dirty="0">
                <a:latin typeface="Century Gothic"/>
                <a:ea typeface="Century Gothic"/>
                <a:cs typeface="Century Gothic"/>
                <a:sym typeface="Century Gothic"/>
              </a:endParaRPr>
            </a:p>
          </p:txBody>
        </p:sp>
        <p:sp>
          <p:nvSpPr>
            <p:cNvPr id="183" name="Shape 183"/>
            <p:cNvSpPr txBox="1"/>
            <p:nvPr/>
          </p:nvSpPr>
          <p:spPr>
            <a:xfrm>
              <a:off x="9917652" y="-104663"/>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Fish spawning</a:t>
              </a:r>
              <a:endParaRPr sz="1500" b="1" dirty="0"/>
            </a:p>
          </p:txBody>
        </p:sp>
      </p:grpSp>
      <p:sp>
        <p:nvSpPr>
          <p:cNvPr id="184" name="Shape 184"/>
          <p:cNvSpPr/>
          <p:nvPr/>
        </p:nvSpPr>
        <p:spPr>
          <a:xfrm rot="5400845">
            <a:off x="5156596" y="2874556"/>
            <a:ext cx="914850" cy="826745"/>
          </a:xfrm>
          <a:prstGeom prst="bentArrow">
            <a:avLst>
              <a:gd name="adj1" fmla="val 37612"/>
              <a:gd name="adj2" fmla="val 30360"/>
              <a:gd name="adj3" fmla="val 25492"/>
              <a:gd name="adj4" fmla="val 52263"/>
            </a:avLst>
          </a:prstGeom>
          <a:solidFill>
            <a:srgbClr val="D9EAD3"/>
          </a:solidFill>
          <a:ln w="9525" cap="flat" cmpd="sng">
            <a:solidFill>
              <a:schemeClr val="dk2"/>
            </a:solidFill>
            <a:prstDash val="solid"/>
            <a:round/>
            <a:headEnd type="none" w="sm" len="sm"/>
            <a:tailEnd type="none" w="sm" len="sm"/>
          </a:ln>
          <a:effectLst>
            <a:outerShdw blurRad="214313" dist="114300" dir="5400000" algn="bl" rotWithShape="0">
              <a:srgbClr val="000000">
                <a:alpha val="75000"/>
              </a:srgbClr>
            </a:outerShdw>
          </a:effectLst>
        </p:spPr>
        <p:txBody>
          <a:bodyPr spcFirstLastPara="1" wrap="square" lIns="68569" tIns="68569" rIns="68569" bIns="68569" anchor="ctr" anchorCtr="0">
            <a:noAutofit/>
          </a:bodyPr>
          <a:lstStyle/>
          <a:p>
            <a:endParaRPr sz="1350"/>
          </a:p>
        </p:txBody>
      </p:sp>
      <p:grpSp>
        <p:nvGrpSpPr>
          <p:cNvPr id="185" name="Shape 185"/>
          <p:cNvGrpSpPr/>
          <p:nvPr/>
        </p:nvGrpSpPr>
        <p:grpSpPr>
          <a:xfrm>
            <a:off x="3732966" y="2090256"/>
            <a:ext cx="2453848" cy="1269807"/>
            <a:chOff x="0" y="6026512"/>
            <a:chExt cx="3271797" cy="1693076"/>
          </a:xfrm>
        </p:grpSpPr>
        <p:sp>
          <p:nvSpPr>
            <p:cNvPr id="186" name="Shape 186"/>
            <p:cNvSpPr/>
            <p:nvPr/>
          </p:nvSpPr>
          <p:spPr>
            <a:xfrm>
              <a:off x="0" y="6723888"/>
              <a:ext cx="1830436" cy="9957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14338" dist="76200" dir="13860000" algn="bl" rotWithShape="0">
                <a:srgbClr val="000000">
                  <a:alpha val="61000"/>
                </a:srgbClr>
              </a:outerShdw>
            </a:effectLst>
          </p:spPr>
          <p:txBody>
            <a:bodyPr spcFirstLastPara="1" wrap="square" lIns="68569" tIns="68569" rIns="68569" bIns="68569" anchor="ctr" anchorCtr="0">
              <a:noAutofit/>
            </a:bodyPr>
            <a:lstStyle/>
            <a:p>
              <a:pPr algn="ctr"/>
              <a:r>
                <a:rPr lang="en-US" sz="1650" b="1" dirty="0">
                  <a:latin typeface="Century Gothic"/>
                  <a:ea typeface="Century Gothic"/>
                  <a:cs typeface="Century Gothic"/>
                  <a:sym typeface="Century Gothic"/>
                </a:rPr>
                <a:t>Economic models</a:t>
              </a:r>
              <a:endParaRPr sz="1650" b="1" dirty="0">
                <a:latin typeface="Century Gothic"/>
                <a:ea typeface="Century Gothic"/>
                <a:cs typeface="Century Gothic"/>
                <a:sym typeface="Century Gothic"/>
              </a:endParaRPr>
            </a:p>
          </p:txBody>
        </p:sp>
        <p:sp>
          <p:nvSpPr>
            <p:cNvPr id="187" name="Shape 187"/>
            <p:cNvSpPr txBox="1"/>
            <p:nvPr/>
          </p:nvSpPr>
          <p:spPr>
            <a:xfrm>
              <a:off x="1390797" y="6026512"/>
              <a:ext cx="1881000" cy="836400"/>
            </a:xfrm>
            <a:prstGeom prst="rect">
              <a:avLst/>
            </a:prstGeom>
            <a:noFill/>
            <a:ln>
              <a:noFill/>
            </a:ln>
            <a:effectLst>
              <a:outerShdw blurRad="157163" dist="57150" dir="4020000" algn="bl" rotWithShape="0">
                <a:srgbClr val="000000">
                  <a:alpha val="50000"/>
                </a:srgbClr>
              </a:outerShdw>
            </a:effectLst>
          </p:spPr>
          <p:txBody>
            <a:bodyPr spcFirstLastPara="1" wrap="square" lIns="68569" tIns="68569" rIns="68569" bIns="68569" anchor="ctr" anchorCtr="0">
              <a:noAutofit/>
            </a:bodyPr>
            <a:lstStyle/>
            <a:p>
              <a:pPr algn="ctr"/>
              <a:r>
                <a:rPr lang="en-US" sz="1350" b="1" dirty="0"/>
                <a:t>Water markets</a:t>
              </a:r>
              <a:endParaRPr sz="1500" b="1" dirty="0"/>
            </a:p>
          </p:txBody>
        </p:sp>
      </p:grpSp>
      <p:sp>
        <p:nvSpPr>
          <p:cNvPr id="177" name="Shape 177"/>
          <p:cNvSpPr/>
          <p:nvPr/>
        </p:nvSpPr>
        <p:spPr>
          <a:xfrm>
            <a:off x="5035274" y="3778334"/>
            <a:ext cx="1493550" cy="746775"/>
          </a:xfrm>
          <a:prstGeom prst="roundRect">
            <a:avLst>
              <a:gd name="adj" fmla="val 16667"/>
            </a:avLst>
          </a:prstGeom>
          <a:solidFill>
            <a:srgbClr val="F6B26B"/>
          </a:solidFill>
          <a:ln w="9525" cap="flat" cmpd="sng">
            <a:solidFill>
              <a:schemeClr val="dk2"/>
            </a:solidFill>
            <a:prstDash val="solid"/>
            <a:round/>
            <a:headEnd type="none" w="sm" len="sm"/>
            <a:tailEnd type="none" w="sm" len="sm"/>
          </a:ln>
          <a:effectLst>
            <a:outerShdw blurRad="214313" dist="114300" dir="21540000" algn="bl" rotWithShape="0">
              <a:srgbClr val="000000">
                <a:alpha val="75000"/>
              </a:srgbClr>
            </a:outerShdw>
          </a:effectLst>
        </p:spPr>
        <p:txBody>
          <a:bodyPr spcFirstLastPara="1" wrap="square" lIns="68569" tIns="68569" rIns="68569" bIns="68569" anchor="ctr" anchorCtr="0">
            <a:noAutofit/>
          </a:bodyPr>
          <a:lstStyle/>
          <a:p>
            <a:pPr algn="ctr"/>
            <a:r>
              <a:rPr lang="en-US" sz="2250" b="1" dirty="0">
                <a:latin typeface="Century Gothic"/>
                <a:ea typeface="Century Gothic"/>
                <a:cs typeface="Century Gothic"/>
                <a:sym typeface="Century Gothic"/>
              </a:rPr>
              <a:t>MODSIM</a:t>
            </a:r>
            <a:endParaRPr sz="2250" b="1" dirty="0">
              <a:latin typeface="Century Gothic"/>
              <a:ea typeface="Century Gothic"/>
              <a:cs typeface="Century Gothic"/>
              <a:sym typeface="Century Gothic"/>
            </a:endParaRPr>
          </a:p>
        </p:txBody>
      </p:sp>
    </p:spTree>
    <p:extLst>
      <p:ext uri="{BB962C8B-B14F-4D97-AF65-F5344CB8AC3E}">
        <p14:creationId xmlns:p14="http://schemas.microsoft.com/office/powerpoint/2010/main" val="20022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300"/>
                                        <p:tgtEl>
                                          <p:spTgt spid="178"/>
                                        </p:tgtEl>
                                      </p:cBhvr>
                                    </p:animEffect>
                                    <p:set>
                                      <p:cBhvr>
                                        <p:cTn id="7" dur="1" fill="hold">
                                          <p:stCondLst>
                                            <p:cond delay="300"/>
                                          </p:stCondLst>
                                        </p:cTn>
                                        <p:tgtEl>
                                          <p:spTgt spid="178"/>
                                        </p:tgtEl>
                                        <p:attrNameLst>
                                          <p:attrName>style.visibility</p:attrName>
                                        </p:attrNameLst>
                                      </p:cBhvr>
                                      <p:to>
                                        <p:strVal val="hidden"/>
                                      </p:to>
                                    </p:se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fade">
                                      <p:cBhvr>
                                        <p:cTn id="11" dur="300"/>
                                        <p:tgtEl>
                                          <p:spTgt spid="1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300"/>
                                        <p:tgtEl>
                                          <p:spTgt spid="181"/>
                                        </p:tgtEl>
                                      </p:cBhvr>
                                    </p:animEffect>
                                    <p:set>
                                      <p:cBhvr>
                                        <p:cTn id="16" dur="1" fill="hold">
                                          <p:stCondLst>
                                            <p:cond delay="300"/>
                                          </p:stCondLst>
                                        </p:cTn>
                                        <p:tgtEl>
                                          <p:spTgt spid="181"/>
                                        </p:tgtEl>
                                        <p:attrNameLst>
                                          <p:attrName>style.visibility</p:attrName>
                                        </p:attrNameLst>
                                      </p:cBhvr>
                                      <p:to>
                                        <p:strVal val="hidden"/>
                                      </p:to>
                                    </p:set>
                                  </p:childTnLst>
                                </p:cTn>
                              </p:par>
                            </p:childTnLst>
                          </p:cTn>
                        </p:par>
                        <p:par>
                          <p:cTn id="17" fill="hold">
                            <p:stCondLst>
                              <p:cond delay="300"/>
                            </p:stCondLst>
                            <p:childTnLst>
                              <p:par>
                                <p:cTn id="18" presetID="10" presetClass="entr" presetSubtype="0" fill="hold" nodeType="after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3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E2D42F-72E5-4F77-A295-6BDA64594363}"/>
              </a:ext>
            </a:extLst>
          </p:cNvPr>
          <p:cNvSpPr/>
          <p:nvPr/>
        </p:nvSpPr>
        <p:spPr>
          <a:xfrm>
            <a:off x="353798" y="1480448"/>
            <a:ext cx="8856815" cy="4154984"/>
          </a:xfrm>
          <a:prstGeom prst="rect">
            <a:avLst/>
          </a:prstGeom>
        </p:spPr>
        <p:txBody>
          <a:bodyPr wrap="square">
            <a:spAutoFit/>
          </a:bodyPr>
          <a:lstStyle/>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Currently, hydrologic and river operation models are commonly run independent of one another </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Water-use information is sometimes unavailable and/or incomplete; however, the framework governing water-use is well-defined</a:t>
            </a:r>
          </a:p>
          <a:p>
            <a:pPr marL="342900" indent="-342900">
              <a:spcBef>
                <a:spcPts val="1200"/>
              </a:spcBef>
              <a:spcAft>
                <a:spcPts val="1200"/>
              </a:spcAft>
              <a:buFont typeface="Arial" pitchFamily="34" charset="0"/>
              <a:buChar char="•"/>
            </a:pPr>
            <a:r>
              <a:rPr lang="en-US" sz="2800" b="1" dirty="0">
                <a:latin typeface="Century Gothic" panose="020B0502020202020204" pitchFamily="34" charset="0"/>
              </a:rPr>
              <a:t>Specified water-use precludes our ability to run scenarios</a:t>
            </a:r>
          </a:p>
        </p:txBody>
      </p:sp>
      <p:sp>
        <p:nvSpPr>
          <p:cNvPr id="5" name="Rectangle 4">
            <a:extLst>
              <a:ext uri="{FF2B5EF4-FFF2-40B4-BE49-F238E27FC236}">
                <a16:creationId xmlns:a16="http://schemas.microsoft.com/office/drawing/2014/main" id="{E1D994B8-3C38-4102-996E-8D50EA7F503E}"/>
              </a:ext>
            </a:extLst>
          </p:cNvPr>
          <p:cNvSpPr/>
          <p:nvPr/>
        </p:nvSpPr>
        <p:spPr>
          <a:xfrm>
            <a:off x="2228126" y="691177"/>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Tree>
    <p:extLst>
      <p:ext uri="{BB962C8B-B14F-4D97-AF65-F5344CB8AC3E}">
        <p14:creationId xmlns:p14="http://schemas.microsoft.com/office/powerpoint/2010/main" val="2140973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Shape 106">
            <a:extLst>
              <a:ext uri="{FF2B5EF4-FFF2-40B4-BE49-F238E27FC236}">
                <a16:creationId xmlns:a16="http://schemas.microsoft.com/office/drawing/2014/main" id="{F6D41708-EC67-456A-B63E-9094857CD340}"/>
              </a:ext>
            </a:extLst>
          </p:cNvPr>
          <p:cNvPicPr preferRelativeResize="0"/>
          <p:nvPr/>
        </p:nvPicPr>
        <p:blipFill rotWithShape="1">
          <a:blip r:embed="rId3">
            <a:alphaModFix/>
          </a:blip>
          <a:srcRect/>
          <a:stretch/>
        </p:blipFill>
        <p:spPr>
          <a:xfrm>
            <a:off x="7128150" y="4892523"/>
            <a:ext cx="1620225" cy="1458462"/>
          </a:xfrm>
          <a:prstGeom prst="rect">
            <a:avLst/>
          </a:prstGeom>
          <a:noFill/>
          <a:ln>
            <a:noFill/>
          </a:ln>
          <a:effectLst>
            <a:outerShdw blurRad="304800" dist="266700" dir="2700000" algn="tl" rotWithShape="0">
              <a:srgbClr val="000000">
                <a:alpha val="39000"/>
              </a:srgbClr>
            </a:outerShdw>
          </a:effectLst>
        </p:spPr>
      </p:pic>
      <p:sp>
        <p:nvSpPr>
          <p:cNvPr id="26" name="Shape 97" descr="https://mail-attachment.googleusercontent.com/attachment/u/0/?ui=2&amp;ik=8bfe8d28f4&amp;view=att&amp;th=13cef2be039102f9&amp;attid=0.1&amp;disp=inline&amp;safe=1&amp;zw&amp;saduie=AG9B_P_9z765iCN7mvXmvW-bt28f&amp;sadet=1361225568471&amp;sads=5xl3U4O9652DTqaNOoXLfA5kBaQ">
            <a:extLst>
              <a:ext uri="{FF2B5EF4-FFF2-40B4-BE49-F238E27FC236}">
                <a16:creationId xmlns:a16="http://schemas.microsoft.com/office/drawing/2014/main" id="{FC73A893-37FA-4C23-B6AF-E9EB038E317D}"/>
              </a:ext>
            </a:extLst>
          </p:cNvPr>
          <p:cNvSpPr/>
          <p:nvPr/>
        </p:nvSpPr>
        <p:spPr>
          <a:xfrm>
            <a:off x="1259681" y="748903"/>
            <a:ext cx="228600" cy="228600"/>
          </a:xfrm>
          <a:prstGeom prst="rect">
            <a:avLst/>
          </a:prstGeom>
          <a:noFill/>
          <a:ln>
            <a:noFill/>
          </a:ln>
        </p:spPr>
        <p:txBody>
          <a:bodyPr spcFirstLastPara="1" wrap="square" lIns="68569" tIns="34275" rIns="68569" bIns="34275" anchor="t" anchorCtr="0">
            <a:noAutofit/>
          </a:bodyPr>
          <a:lstStyle/>
          <a:p>
            <a:pPr>
              <a:buClr>
                <a:srgbClr val="000000"/>
              </a:buClr>
              <a:buSzPts val="1400"/>
            </a:pPr>
            <a:endParaRPr sz="1050">
              <a:solidFill>
                <a:srgbClr val="000000"/>
              </a:solidFill>
              <a:latin typeface="Arial"/>
              <a:ea typeface="Arial"/>
              <a:cs typeface="Arial"/>
              <a:sym typeface="Arial"/>
            </a:endParaRPr>
          </a:p>
        </p:txBody>
      </p:sp>
      <p:sp>
        <p:nvSpPr>
          <p:cNvPr id="27" name="Shape 98">
            <a:extLst>
              <a:ext uri="{FF2B5EF4-FFF2-40B4-BE49-F238E27FC236}">
                <a16:creationId xmlns:a16="http://schemas.microsoft.com/office/drawing/2014/main" id="{B463322E-F559-47CB-9AB0-611B02CA1662}"/>
              </a:ext>
            </a:extLst>
          </p:cNvPr>
          <p:cNvSpPr txBox="1"/>
          <p:nvPr/>
        </p:nvSpPr>
        <p:spPr>
          <a:xfrm>
            <a:off x="740216" y="652528"/>
            <a:ext cx="8282914" cy="1002023"/>
          </a:xfrm>
          <a:prstGeom prst="rect">
            <a:avLst/>
          </a:prstGeom>
          <a:noFill/>
          <a:ln>
            <a:noFill/>
          </a:ln>
        </p:spPr>
        <p:txBody>
          <a:bodyPr spcFirstLastPara="1" wrap="square" lIns="68569" tIns="34275" rIns="68569" bIns="34275" anchor="ctr" anchorCtr="0">
            <a:noAutofit/>
          </a:bodyPr>
          <a:lstStyle/>
          <a:p>
            <a:pPr algn="ctr">
              <a:buClr>
                <a:srgbClr val="000000"/>
              </a:buClr>
              <a:buSzPts val="4070"/>
            </a:pPr>
            <a:r>
              <a:rPr lang="en-US" sz="3000" b="1" dirty="0">
                <a:latin typeface="Century Gothic" panose="020B0502020202020204" pitchFamily="34" charset="0"/>
              </a:rPr>
              <a:t>Components of water supply and consumption</a:t>
            </a:r>
            <a:endParaRPr sz="3000" b="1" dirty="0">
              <a:latin typeface="Century Gothic" panose="020B0502020202020204" pitchFamily="34" charset="0"/>
            </a:endParaRPr>
          </a:p>
        </p:txBody>
      </p:sp>
      <p:pic>
        <p:nvPicPr>
          <p:cNvPr id="28" name="Shape 99">
            <a:extLst>
              <a:ext uri="{FF2B5EF4-FFF2-40B4-BE49-F238E27FC236}">
                <a16:creationId xmlns:a16="http://schemas.microsoft.com/office/drawing/2014/main" id="{401C7587-0AAA-4C67-AA13-94C4FD61F03F}"/>
              </a:ext>
            </a:extLst>
          </p:cNvPr>
          <p:cNvPicPr preferRelativeResize="0"/>
          <p:nvPr/>
        </p:nvPicPr>
        <p:blipFill rotWithShape="1">
          <a:blip r:embed="rId4">
            <a:alphaModFix/>
          </a:blip>
          <a:srcRect/>
          <a:stretch/>
        </p:blipFill>
        <p:spPr>
          <a:xfrm>
            <a:off x="83320" y="1860945"/>
            <a:ext cx="2818754" cy="2181712"/>
          </a:xfrm>
          <a:prstGeom prst="rect">
            <a:avLst/>
          </a:prstGeom>
          <a:noFill/>
          <a:ln>
            <a:noFill/>
          </a:ln>
          <a:effectLst>
            <a:outerShdw blurRad="304800" dist="266700" dir="2700000" algn="tl" rotWithShape="0">
              <a:srgbClr val="000000">
                <a:alpha val="39000"/>
              </a:srgbClr>
            </a:outerShdw>
          </a:effectLst>
        </p:spPr>
      </p:pic>
      <p:pic>
        <p:nvPicPr>
          <p:cNvPr id="29" name="Shape 100">
            <a:extLst>
              <a:ext uri="{FF2B5EF4-FFF2-40B4-BE49-F238E27FC236}">
                <a16:creationId xmlns:a16="http://schemas.microsoft.com/office/drawing/2014/main" id="{6FB80705-CAF3-4EE0-BD7E-EA054FB73EB7}"/>
              </a:ext>
            </a:extLst>
          </p:cNvPr>
          <p:cNvPicPr preferRelativeResize="0"/>
          <p:nvPr/>
        </p:nvPicPr>
        <p:blipFill rotWithShape="1">
          <a:blip r:embed="rId5">
            <a:alphaModFix/>
          </a:blip>
          <a:srcRect/>
          <a:stretch/>
        </p:blipFill>
        <p:spPr>
          <a:xfrm>
            <a:off x="83325" y="4221554"/>
            <a:ext cx="2818744" cy="2182819"/>
          </a:xfrm>
          <a:prstGeom prst="rect">
            <a:avLst/>
          </a:prstGeom>
          <a:noFill/>
          <a:ln>
            <a:noFill/>
          </a:ln>
          <a:effectLst>
            <a:outerShdw blurRad="304800" dist="266700" dir="2700000" algn="tl" rotWithShape="0">
              <a:srgbClr val="000000">
                <a:alpha val="39000"/>
              </a:srgbClr>
            </a:outerShdw>
          </a:effectLst>
        </p:spPr>
      </p:pic>
      <p:sp>
        <p:nvSpPr>
          <p:cNvPr id="30" name="Shape 101">
            <a:extLst>
              <a:ext uri="{FF2B5EF4-FFF2-40B4-BE49-F238E27FC236}">
                <a16:creationId xmlns:a16="http://schemas.microsoft.com/office/drawing/2014/main" id="{2786C400-1495-4713-89DC-B0177D2C5420}"/>
              </a:ext>
            </a:extLst>
          </p:cNvPr>
          <p:cNvSpPr txBox="1"/>
          <p:nvPr/>
        </p:nvSpPr>
        <p:spPr>
          <a:xfrm>
            <a:off x="399085" y="3582010"/>
            <a:ext cx="2187225" cy="432675"/>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050" b="1"/>
              <a:t>Snowpack, rain, </a:t>
            </a:r>
            <a:r>
              <a:rPr lang="en-US" sz="1350" b="1"/>
              <a:t>river</a:t>
            </a:r>
            <a:r>
              <a:rPr lang="en-US" sz="1050" b="1"/>
              <a:t>, and groundwater storage forecast</a:t>
            </a:r>
            <a:endParaRPr sz="1350" b="1"/>
          </a:p>
        </p:txBody>
      </p:sp>
      <p:cxnSp>
        <p:nvCxnSpPr>
          <p:cNvPr id="31" name="Shape 102">
            <a:extLst>
              <a:ext uri="{FF2B5EF4-FFF2-40B4-BE49-F238E27FC236}">
                <a16:creationId xmlns:a16="http://schemas.microsoft.com/office/drawing/2014/main" id="{9E5513D6-E02F-4311-8FF6-7D1CFC47784A}"/>
              </a:ext>
            </a:extLst>
          </p:cNvPr>
          <p:cNvCxnSpPr/>
          <p:nvPr/>
        </p:nvCxnSpPr>
        <p:spPr>
          <a:xfrm>
            <a:off x="3353550" y="4126391"/>
            <a:ext cx="444375"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sp>
        <p:nvSpPr>
          <p:cNvPr id="32" name="Shape 103">
            <a:extLst>
              <a:ext uri="{FF2B5EF4-FFF2-40B4-BE49-F238E27FC236}">
                <a16:creationId xmlns:a16="http://schemas.microsoft.com/office/drawing/2014/main" id="{E02C8191-155A-42E3-8D34-17F8CCDC2382}"/>
              </a:ext>
            </a:extLst>
          </p:cNvPr>
          <p:cNvSpPr txBox="1"/>
          <p:nvPr/>
        </p:nvSpPr>
        <p:spPr>
          <a:xfrm>
            <a:off x="859435" y="4248329"/>
            <a:ext cx="1266525" cy="228600"/>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68569" tIns="34275" rIns="68569" bIns="34275" anchor="ctr" anchorCtr="0">
            <a:noAutofit/>
          </a:bodyPr>
          <a:lstStyle/>
          <a:p>
            <a:pPr algn="ctr">
              <a:buClr>
                <a:srgbClr val="000000"/>
              </a:buClr>
              <a:buSzPts val="1100"/>
            </a:pPr>
            <a:r>
              <a:rPr lang="en-US" sz="1350" b="1" dirty="0"/>
              <a:t>Runoff</a:t>
            </a:r>
            <a:r>
              <a:rPr lang="en-US" sz="1050" b="1" dirty="0"/>
              <a:t> to rivers</a:t>
            </a:r>
            <a:endParaRPr sz="1350" b="1" dirty="0"/>
          </a:p>
        </p:txBody>
      </p:sp>
      <p:pic>
        <p:nvPicPr>
          <p:cNvPr id="33" name="Shape 104">
            <a:extLst>
              <a:ext uri="{FF2B5EF4-FFF2-40B4-BE49-F238E27FC236}">
                <a16:creationId xmlns:a16="http://schemas.microsoft.com/office/drawing/2014/main" id="{5ED1BB4B-4732-4907-A5DF-3C4916CDE768}"/>
              </a:ext>
            </a:extLst>
          </p:cNvPr>
          <p:cNvPicPr preferRelativeResize="0"/>
          <p:nvPr/>
        </p:nvPicPr>
        <p:blipFill rotWithShape="1">
          <a:blip r:embed="rId6">
            <a:alphaModFix/>
          </a:blip>
          <a:srcRect/>
          <a:stretch/>
        </p:blipFill>
        <p:spPr>
          <a:xfrm>
            <a:off x="7127419" y="3423086"/>
            <a:ext cx="1620225" cy="1309046"/>
          </a:xfrm>
          <a:prstGeom prst="rect">
            <a:avLst/>
          </a:prstGeom>
          <a:noFill/>
          <a:ln>
            <a:noFill/>
          </a:ln>
          <a:effectLst>
            <a:outerShdw blurRad="304800" dist="266700" dir="2700000" algn="tl" rotWithShape="0">
              <a:srgbClr val="000000">
                <a:alpha val="39000"/>
              </a:srgbClr>
            </a:outerShdw>
          </a:effectLst>
        </p:spPr>
      </p:pic>
      <p:sp>
        <p:nvSpPr>
          <p:cNvPr id="34" name="Shape 105">
            <a:extLst>
              <a:ext uri="{FF2B5EF4-FFF2-40B4-BE49-F238E27FC236}">
                <a16:creationId xmlns:a16="http://schemas.microsoft.com/office/drawing/2014/main" id="{F26BB184-15D8-416E-96D8-7C2686D4B00C}"/>
              </a:ext>
            </a:extLst>
          </p:cNvPr>
          <p:cNvSpPr txBox="1"/>
          <p:nvPr/>
        </p:nvSpPr>
        <p:spPr>
          <a:xfrm>
            <a:off x="3725917" y="2031713"/>
            <a:ext cx="3237271" cy="715500"/>
          </a:xfrm>
          <a:prstGeom prst="rect">
            <a:avLst/>
          </a:prstGeom>
          <a:noFill/>
          <a:ln>
            <a:noFill/>
          </a:ln>
        </p:spPr>
        <p:txBody>
          <a:bodyPr spcFirstLastPara="1" wrap="square" lIns="68569" tIns="34275" rIns="68569" bIns="34275" anchor="t" anchorCtr="0">
            <a:noAutofit/>
          </a:bodyPr>
          <a:lstStyle/>
          <a:p>
            <a:pPr algn="r">
              <a:buClr>
                <a:srgbClr val="000000"/>
              </a:buClr>
              <a:buSzPts val="1400"/>
            </a:pPr>
            <a:r>
              <a:rPr lang="en-US" sz="1600" b="1" dirty="0">
                <a:latin typeface="Century Gothic" panose="020B0502020202020204" pitchFamily="34" charset="0"/>
                <a:ea typeface="Arial"/>
                <a:cs typeface="Arial"/>
                <a:sym typeface="Arial"/>
              </a:rPr>
              <a:t>Water allocations for agricultural, municipal, and industrial uses</a:t>
            </a:r>
            <a:r>
              <a:rPr lang="en-US" sz="1600" b="1" dirty="0">
                <a:latin typeface="Century Gothic" panose="020B0502020202020204" pitchFamily="34" charset="0"/>
              </a:rPr>
              <a:t>; conjunctive use</a:t>
            </a:r>
            <a:endParaRPr sz="1600" b="1" dirty="0">
              <a:latin typeface="Century Gothic" panose="020B0502020202020204" pitchFamily="34" charset="0"/>
            </a:endParaRPr>
          </a:p>
        </p:txBody>
      </p:sp>
      <p:sp>
        <p:nvSpPr>
          <p:cNvPr id="35" name="Shape 107">
            <a:extLst>
              <a:ext uri="{FF2B5EF4-FFF2-40B4-BE49-F238E27FC236}">
                <a16:creationId xmlns:a16="http://schemas.microsoft.com/office/drawing/2014/main" id="{89AAC16A-E886-4A3B-BB36-DA72AAEE4949}"/>
              </a:ext>
            </a:extLst>
          </p:cNvPr>
          <p:cNvSpPr/>
          <p:nvPr/>
        </p:nvSpPr>
        <p:spPr>
          <a:xfrm>
            <a:off x="6825150" y="1988429"/>
            <a:ext cx="276075" cy="4296600"/>
          </a:xfrm>
          <a:prstGeom prst="leftBrace">
            <a:avLst>
              <a:gd name="adj1" fmla="val 216649"/>
              <a:gd name="adj2" fmla="val 49698"/>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350">
              <a:solidFill>
                <a:schemeClr val="dk1"/>
              </a:solidFill>
            </a:endParaRPr>
          </a:p>
        </p:txBody>
      </p:sp>
      <p:pic>
        <p:nvPicPr>
          <p:cNvPr id="36" name="Shape 108">
            <a:extLst>
              <a:ext uri="{FF2B5EF4-FFF2-40B4-BE49-F238E27FC236}">
                <a16:creationId xmlns:a16="http://schemas.microsoft.com/office/drawing/2014/main" id="{DBF71EF7-6024-45C6-A843-22A81A806662}"/>
              </a:ext>
            </a:extLst>
          </p:cNvPr>
          <p:cNvPicPr preferRelativeResize="0"/>
          <p:nvPr/>
        </p:nvPicPr>
        <p:blipFill rotWithShape="1">
          <a:blip r:embed="rId7">
            <a:alphaModFix/>
          </a:blip>
          <a:srcRect l="44671"/>
          <a:stretch/>
        </p:blipFill>
        <p:spPr>
          <a:xfrm>
            <a:off x="7128150" y="1932069"/>
            <a:ext cx="1620225" cy="1310304"/>
          </a:xfrm>
          <a:prstGeom prst="rect">
            <a:avLst/>
          </a:prstGeom>
          <a:noFill/>
          <a:ln>
            <a:noFill/>
          </a:ln>
          <a:effectLst>
            <a:outerShdw blurRad="304800" dist="266700" dir="2700000" algn="tl" rotWithShape="0">
              <a:srgbClr val="000000">
                <a:alpha val="39000"/>
              </a:srgbClr>
            </a:outerShdw>
          </a:effectLst>
        </p:spPr>
      </p:pic>
      <p:sp>
        <p:nvSpPr>
          <p:cNvPr id="37" name="Shape 109">
            <a:extLst>
              <a:ext uri="{FF2B5EF4-FFF2-40B4-BE49-F238E27FC236}">
                <a16:creationId xmlns:a16="http://schemas.microsoft.com/office/drawing/2014/main" id="{3F012298-DEF9-475C-8068-80076BDB49FF}"/>
              </a:ext>
            </a:extLst>
          </p:cNvPr>
          <p:cNvSpPr/>
          <p:nvPr/>
        </p:nvSpPr>
        <p:spPr>
          <a:xfrm rot="10800000">
            <a:off x="2996100" y="1858622"/>
            <a:ext cx="276075" cy="4535550"/>
          </a:xfrm>
          <a:prstGeom prst="leftBrace">
            <a:avLst>
              <a:gd name="adj1" fmla="val 216649"/>
              <a:gd name="adj2" fmla="val 49931"/>
            </a:avLst>
          </a:prstGeom>
          <a:noFill/>
          <a:ln w="28575" cap="flat" cmpd="sng">
            <a:solidFill>
              <a:schemeClr val="dk1"/>
            </a:solidFill>
            <a:prstDash val="solid"/>
            <a:round/>
            <a:headEnd type="none" w="sm" len="sm"/>
            <a:tailEnd type="none" w="sm" len="sm"/>
          </a:ln>
          <a:effectLst>
            <a:outerShdw blurRad="57150" dist="47625" dir="960000" algn="bl" rotWithShape="0">
              <a:srgbClr val="000000">
                <a:alpha val="40000"/>
              </a:srgbClr>
            </a:outerShdw>
          </a:effectLst>
        </p:spPr>
        <p:txBody>
          <a:bodyPr spcFirstLastPara="1" wrap="square" lIns="68569" tIns="34275" rIns="68569" bIns="34275" anchor="ctr" anchorCtr="0">
            <a:noAutofit/>
          </a:bodyPr>
          <a:lstStyle/>
          <a:p>
            <a:pPr algn="ctr">
              <a:buClr>
                <a:srgbClr val="000000"/>
              </a:buClr>
              <a:buSzPts val="1400"/>
            </a:pPr>
            <a:endParaRPr sz="1050">
              <a:solidFill>
                <a:schemeClr val="dk1"/>
              </a:solidFill>
              <a:latin typeface="Arial"/>
              <a:ea typeface="Arial"/>
              <a:cs typeface="Arial"/>
              <a:sym typeface="Arial"/>
            </a:endParaRPr>
          </a:p>
        </p:txBody>
      </p:sp>
      <p:cxnSp>
        <p:nvCxnSpPr>
          <p:cNvPr id="38" name="Shape 110">
            <a:extLst>
              <a:ext uri="{FF2B5EF4-FFF2-40B4-BE49-F238E27FC236}">
                <a16:creationId xmlns:a16="http://schemas.microsoft.com/office/drawing/2014/main" id="{A3D464E2-7031-4911-AF65-DD6E261DD06A}"/>
              </a:ext>
            </a:extLst>
          </p:cNvPr>
          <p:cNvCxnSpPr/>
          <p:nvPr/>
        </p:nvCxnSpPr>
        <p:spPr>
          <a:xfrm>
            <a:off x="6334941" y="4126397"/>
            <a:ext cx="426150" cy="0"/>
          </a:xfrm>
          <a:prstGeom prst="straightConnector1">
            <a:avLst/>
          </a:prstGeom>
          <a:noFill/>
          <a:ln w="38100" cap="flat" cmpd="sng">
            <a:solidFill>
              <a:schemeClr val="dk1"/>
            </a:solidFill>
            <a:prstDash val="solid"/>
            <a:round/>
            <a:headEnd type="none" w="sm" len="sm"/>
            <a:tailEnd type="stealth" w="lg" len="lg"/>
          </a:ln>
          <a:effectLst>
            <a:outerShdw blurRad="40000" dist="20000" dir="5400000" rotWithShape="0">
              <a:srgbClr val="000000">
                <a:alpha val="37650"/>
              </a:srgbClr>
            </a:outerShdw>
          </a:effectLst>
        </p:spPr>
      </p:cxnSp>
      <p:grpSp>
        <p:nvGrpSpPr>
          <p:cNvPr id="39" name="Shape 111">
            <a:extLst>
              <a:ext uri="{FF2B5EF4-FFF2-40B4-BE49-F238E27FC236}">
                <a16:creationId xmlns:a16="http://schemas.microsoft.com/office/drawing/2014/main" id="{FF448F90-36F0-49A0-9E13-8D795AF88D25}"/>
              </a:ext>
            </a:extLst>
          </p:cNvPr>
          <p:cNvGrpSpPr/>
          <p:nvPr/>
        </p:nvGrpSpPr>
        <p:grpSpPr>
          <a:xfrm>
            <a:off x="3844981" y="3246807"/>
            <a:ext cx="2389106" cy="1759181"/>
            <a:chOff x="5175688" y="2485388"/>
            <a:chExt cx="3185475" cy="2345575"/>
          </a:xfrm>
        </p:grpSpPr>
        <p:pic>
          <p:nvPicPr>
            <p:cNvPr id="40" name="Shape 112">
              <a:extLst>
                <a:ext uri="{FF2B5EF4-FFF2-40B4-BE49-F238E27FC236}">
                  <a16:creationId xmlns:a16="http://schemas.microsoft.com/office/drawing/2014/main" id="{F8D29D1E-1ED1-4630-917E-AA8A065B67D3}"/>
                </a:ext>
              </a:extLst>
            </p:cNvPr>
            <p:cNvPicPr preferRelativeResize="0"/>
            <p:nvPr/>
          </p:nvPicPr>
          <p:blipFill>
            <a:blip r:embed="rId8">
              <a:alphaModFix/>
            </a:blip>
            <a:stretch>
              <a:fillRect/>
            </a:stretch>
          </p:blipFill>
          <p:spPr>
            <a:xfrm>
              <a:off x="5175687" y="2485387"/>
              <a:ext cx="3185475" cy="2345575"/>
            </a:xfrm>
            <a:prstGeom prst="rect">
              <a:avLst/>
            </a:prstGeom>
            <a:noFill/>
            <a:ln>
              <a:noFill/>
            </a:ln>
            <a:effectLst>
              <a:outerShdw blurRad="304800" dist="266700" dir="2700000" algn="tl" rotWithShape="0">
                <a:srgbClr val="000000">
                  <a:alpha val="39000"/>
                </a:srgbClr>
              </a:outerShdw>
            </a:effectLst>
          </p:spPr>
        </p:pic>
        <p:sp>
          <p:nvSpPr>
            <p:cNvPr id="41" name="Shape 113">
              <a:extLst>
                <a:ext uri="{FF2B5EF4-FFF2-40B4-BE49-F238E27FC236}">
                  <a16:creationId xmlns:a16="http://schemas.microsoft.com/office/drawing/2014/main" id="{C8D27F67-ADBB-4FC0-919E-3A933B3110CE}"/>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spTree>
    <p:extLst>
      <p:ext uri="{BB962C8B-B14F-4D97-AF65-F5344CB8AC3E}">
        <p14:creationId xmlns:p14="http://schemas.microsoft.com/office/powerpoint/2010/main" val="333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AD76AC78-4F6E-42D0-9E80-6CD6466508AF}"/>
              </a:ext>
            </a:extLst>
          </p:cNvPr>
          <p:cNvSpPr>
            <a:spLocks noChangeArrowheads="1"/>
          </p:cNvSpPr>
          <p:nvPr/>
        </p:nvSpPr>
        <p:spPr bwMode="auto">
          <a:xfrm>
            <a:off x="411221" y="2175995"/>
            <a:ext cx="8372656" cy="4493829"/>
          </a:xfrm>
          <a:prstGeom prst="rect">
            <a:avLst/>
          </a:prstGeom>
          <a:solidFill>
            <a:sysClr val="window" lastClr="FFFFFF"/>
          </a:solidFill>
          <a:ln w="12700" algn="ctr">
            <a:solidFill>
              <a:sysClr val="window" lastClr="FFFFFF"/>
            </a:solidFill>
            <a:round/>
            <a:headEnd/>
            <a:tailEnd/>
          </a:ln>
        </p:spPr>
        <p:txBody>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endParaRPr lang="en-US" altLang="en-US" sz="3000" b="0" kern="0" dirty="0">
              <a:solidFill>
                <a:srgbClr val="000000"/>
              </a:solidFill>
            </a:endParaRPr>
          </a:p>
        </p:txBody>
      </p:sp>
      <p:pic>
        <p:nvPicPr>
          <p:cNvPr id="3" name="Picture 2">
            <a:extLst>
              <a:ext uri="{FF2B5EF4-FFF2-40B4-BE49-F238E27FC236}">
                <a16:creationId xmlns:a16="http://schemas.microsoft.com/office/drawing/2014/main" id="{FFD6C8A7-507C-4E3D-BD5B-70AFDD0C1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066" t="83501" r="27690" b="3622"/>
          <a:stretch>
            <a:fillRect/>
          </a:stretch>
        </p:blipFill>
        <p:spPr bwMode="auto">
          <a:xfrm>
            <a:off x="5793582" y="2278856"/>
            <a:ext cx="191214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B57AD785-D8ED-4B12-9C04-650C842923F4}"/>
              </a:ext>
            </a:extLst>
          </p:cNvPr>
          <p:cNvSpPr txBox="1">
            <a:spLocks noChangeArrowheads="1"/>
          </p:cNvSpPr>
          <p:nvPr/>
        </p:nvSpPr>
        <p:spPr bwMode="auto">
          <a:xfrm>
            <a:off x="85726" y="771525"/>
            <a:ext cx="9051131" cy="79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nchor="ct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algn="ctr" defTabSz="685800" eaLnBrk="0" fontAlgn="base" hangingPunct="0">
              <a:spcBef>
                <a:spcPct val="0"/>
              </a:spcBef>
              <a:spcAft>
                <a:spcPct val="0"/>
              </a:spcAft>
              <a:buClrTx/>
              <a:buSzTx/>
              <a:buNone/>
            </a:pPr>
            <a:r>
              <a:rPr lang="en-US" altLang="en-US" sz="2250" dirty="0">
                <a:solidFill>
                  <a:prstClr val="black"/>
                </a:solidFill>
                <a:latin typeface="Century Gothic" panose="020B0502020202020204"/>
              </a:rPr>
              <a:t>MODSIM-GSFLOW Integration: Same system, 2 representations</a:t>
            </a:r>
          </a:p>
        </p:txBody>
      </p:sp>
      <p:grpSp>
        <p:nvGrpSpPr>
          <p:cNvPr id="5" name="Group 4">
            <a:extLst>
              <a:ext uri="{FF2B5EF4-FFF2-40B4-BE49-F238E27FC236}">
                <a16:creationId xmlns:a16="http://schemas.microsoft.com/office/drawing/2014/main" id="{3B19C24E-D389-4009-AB50-E70FA1463547}"/>
              </a:ext>
            </a:extLst>
          </p:cNvPr>
          <p:cNvGrpSpPr/>
          <p:nvPr/>
        </p:nvGrpSpPr>
        <p:grpSpPr>
          <a:xfrm>
            <a:off x="993229" y="2293489"/>
            <a:ext cx="3284432" cy="4169900"/>
            <a:chOff x="2051051" y="1419225"/>
            <a:chExt cx="3686175" cy="4679950"/>
          </a:xfrm>
        </p:grpSpPr>
        <p:grpSp>
          <p:nvGrpSpPr>
            <p:cNvPr id="6" name="Group 5">
              <a:extLst>
                <a:ext uri="{FF2B5EF4-FFF2-40B4-BE49-F238E27FC236}">
                  <a16:creationId xmlns:a16="http://schemas.microsoft.com/office/drawing/2014/main" id="{3F9BE658-C01A-4B91-A605-CA759C02FBEF}"/>
                </a:ext>
              </a:extLst>
            </p:cNvPr>
            <p:cNvGrpSpPr/>
            <p:nvPr/>
          </p:nvGrpSpPr>
          <p:grpSpPr>
            <a:xfrm>
              <a:off x="2051051" y="1419225"/>
              <a:ext cx="3686175" cy="4679950"/>
              <a:chOff x="2051051" y="1257300"/>
              <a:chExt cx="3686175" cy="4679950"/>
            </a:xfrm>
          </p:grpSpPr>
          <p:sp>
            <p:nvSpPr>
              <p:cNvPr id="10" name="Freeform 5">
                <a:extLst>
                  <a:ext uri="{FF2B5EF4-FFF2-40B4-BE49-F238E27FC236}">
                    <a16:creationId xmlns:a16="http://schemas.microsoft.com/office/drawing/2014/main" id="{C5BD6984-42F4-4718-9508-872F79EE8E09}"/>
                  </a:ext>
                </a:extLst>
              </p:cNvPr>
              <p:cNvSpPr/>
              <p:nvPr/>
            </p:nvSpPr>
            <p:spPr bwMode="auto">
              <a:xfrm>
                <a:off x="4822826" y="4808538"/>
                <a:ext cx="785813" cy="1057275"/>
              </a:xfrm>
              <a:custGeom>
                <a:avLst/>
                <a:gdLst>
                  <a:gd name="connsiteX0" fmla="*/ 1038225 w 1047750"/>
                  <a:gd name="connsiteY0" fmla="*/ 19050 h 1409700"/>
                  <a:gd name="connsiteX1" fmla="*/ 847725 w 1047750"/>
                  <a:gd name="connsiteY1" fmla="*/ 0 h 1409700"/>
                  <a:gd name="connsiteX2" fmla="*/ 685800 w 1047750"/>
                  <a:gd name="connsiteY2" fmla="*/ 0 h 1409700"/>
                  <a:gd name="connsiteX3" fmla="*/ 438150 w 1047750"/>
                  <a:gd name="connsiteY3" fmla="*/ 66675 h 1409700"/>
                  <a:gd name="connsiteX4" fmla="*/ 295275 w 1047750"/>
                  <a:gd name="connsiteY4" fmla="*/ 228600 h 1409700"/>
                  <a:gd name="connsiteX5" fmla="*/ 161925 w 1047750"/>
                  <a:gd name="connsiteY5" fmla="*/ 371475 h 1409700"/>
                  <a:gd name="connsiteX6" fmla="*/ 9525 w 1047750"/>
                  <a:gd name="connsiteY6" fmla="*/ 523875 h 1409700"/>
                  <a:gd name="connsiteX7" fmla="*/ 0 w 1047750"/>
                  <a:gd name="connsiteY7" fmla="*/ 800100 h 1409700"/>
                  <a:gd name="connsiteX8" fmla="*/ 57150 w 1047750"/>
                  <a:gd name="connsiteY8" fmla="*/ 933450 h 1409700"/>
                  <a:gd name="connsiteX9" fmla="*/ 238125 w 1047750"/>
                  <a:gd name="connsiteY9" fmla="*/ 1104900 h 1409700"/>
                  <a:gd name="connsiteX10" fmla="*/ 371475 w 1047750"/>
                  <a:gd name="connsiteY10" fmla="*/ 1162050 h 1409700"/>
                  <a:gd name="connsiteX11" fmla="*/ 504825 w 1047750"/>
                  <a:gd name="connsiteY11" fmla="*/ 1209675 h 1409700"/>
                  <a:gd name="connsiteX12" fmla="*/ 609600 w 1047750"/>
                  <a:gd name="connsiteY12" fmla="*/ 1228725 h 1409700"/>
                  <a:gd name="connsiteX13" fmla="*/ 676275 w 1047750"/>
                  <a:gd name="connsiteY13" fmla="*/ 1266825 h 1409700"/>
                  <a:gd name="connsiteX14" fmla="*/ 762000 w 1047750"/>
                  <a:gd name="connsiteY14" fmla="*/ 1362075 h 1409700"/>
                  <a:gd name="connsiteX15" fmla="*/ 800100 w 1047750"/>
                  <a:gd name="connsiteY15" fmla="*/ 1400175 h 1409700"/>
                  <a:gd name="connsiteX16" fmla="*/ 1047750 w 1047750"/>
                  <a:gd name="connsiteY16" fmla="*/ 1409700 h 1409700"/>
                  <a:gd name="connsiteX17" fmla="*/ 1038225 w 1047750"/>
                  <a:gd name="connsiteY17" fmla="*/ 1905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7750" h="1409700">
                    <a:moveTo>
                      <a:pt x="1038225" y="19050"/>
                    </a:moveTo>
                    <a:lnTo>
                      <a:pt x="847725" y="0"/>
                    </a:lnTo>
                    <a:lnTo>
                      <a:pt x="685800" y="0"/>
                    </a:lnTo>
                    <a:lnTo>
                      <a:pt x="438150" y="66675"/>
                    </a:lnTo>
                    <a:lnTo>
                      <a:pt x="295275" y="228600"/>
                    </a:lnTo>
                    <a:lnTo>
                      <a:pt x="161925" y="371475"/>
                    </a:lnTo>
                    <a:lnTo>
                      <a:pt x="9525" y="523875"/>
                    </a:lnTo>
                    <a:lnTo>
                      <a:pt x="0" y="800100"/>
                    </a:lnTo>
                    <a:lnTo>
                      <a:pt x="57150" y="933450"/>
                    </a:lnTo>
                    <a:lnTo>
                      <a:pt x="238125" y="1104900"/>
                    </a:lnTo>
                    <a:lnTo>
                      <a:pt x="371475" y="1162050"/>
                    </a:lnTo>
                    <a:lnTo>
                      <a:pt x="504825" y="1209675"/>
                    </a:lnTo>
                    <a:lnTo>
                      <a:pt x="609600" y="1228725"/>
                    </a:lnTo>
                    <a:lnTo>
                      <a:pt x="676275" y="1266825"/>
                    </a:lnTo>
                    <a:lnTo>
                      <a:pt x="762000" y="1362075"/>
                    </a:lnTo>
                    <a:lnTo>
                      <a:pt x="800100" y="1400175"/>
                    </a:lnTo>
                    <a:lnTo>
                      <a:pt x="1047750" y="1409700"/>
                    </a:lnTo>
                    <a:lnTo>
                      <a:pt x="1038225" y="19050"/>
                    </a:lnTo>
                    <a:close/>
                  </a:path>
                </a:pathLst>
              </a:custGeom>
              <a:solidFill>
                <a:srgbClr val="76DBF4">
                  <a:lumMod val="75000"/>
                </a:srgbClr>
              </a:solidFill>
              <a:ln w="15875" cap="rnd" cmpd="sng" algn="ctr">
                <a:solidFill>
                  <a:srgbClr val="76DBF4">
                    <a:lumMod val="20000"/>
                    <a:lumOff val="80000"/>
                  </a:srgbClr>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pic>
            <p:nvPicPr>
              <p:cNvPr id="11" name="Picture 2">
                <a:extLst>
                  <a:ext uri="{FF2B5EF4-FFF2-40B4-BE49-F238E27FC236}">
                    <a16:creationId xmlns:a16="http://schemas.microsoft.com/office/drawing/2014/main" id="{FFA23D64-C4BC-49A5-BFF5-1711C0A007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213" t="12978" r="20966" b="21127"/>
              <a:stretch>
                <a:fillRect/>
              </a:stretch>
            </p:blipFill>
            <p:spPr bwMode="auto">
              <a:xfrm>
                <a:off x="2051051" y="1257300"/>
                <a:ext cx="3686175"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7">
                <a:extLst>
                  <a:ext uri="{FF2B5EF4-FFF2-40B4-BE49-F238E27FC236}">
                    <a16:creationId xmlns:a16="http://schemas.microsoft.com/office/drawing/2014/main" id="{EF41F164-6D43-4AB8-9858-733C1FE5A7E6}"/>
                  </a:ext>
                </a:extLst>
              </p:cNvPr>
              <p:cNvGrpSpPr>
                <a:grpSpLocks/>
              </p:cNvGrpSpPr>
              <p:nvPr/>
            </p:nvGrpSpPr>
            <p:grpSpPr bwMode="auto">
              <a:xfrm>
                <a:off x="3549452" y="2600552"/>
                <a:ext cx="394693" cy="2443577"/>
                <a:chOff x="2236281" y="2324100"/>
                <a:chExt cx="526257" cy="3257550"/>
              </a:xfrm>
            </p:grpSpPr>
            <p:sp>
              <p:nvSpPr>
                <p:cNvPr id="13" name="Freeform 6">
                  <a:extLst>
                    <a:ext uri="{FF2B5EF4-FFF2-40B4-BE49-F238E27FC236}">
                      <a16:creationId xmlns:a16="http://schemas.microsoft.com/office/drawing/2014/main" id="{F9B5D7A3-EB2F-43A2-80FD-E4811C734330}"/>
                    </a:ext>
                  </a:extLst>
                </p:cNvPr>
                <p:cNvSpPr/>
                <p:nvPr/>
              </p:nvSpPr>
              <p:spPr>
                <a:xfrm>
                  <a:off x="2236546" y="2323797"/>
                  <a:ext cx="524933" cy="3256998"/>
                </a:xfrm>
                <a:custGeom>
                  <a:avLst/>
                  <a:gdLst>
                    <a:gd name="connsiteX0" fmla="*/ 497394 w 526257"/>
                    <a:gd name="connsiteY0" fmla="*/ 0 h 3257550"/>
                    <a:gd name="connsiteX1" fmla="*/ 525969 w 526257"/>
                    <a:gd name="connsiteY1" fmla="*/ 104775 h 3257550"/>
                    <a:gd name="connsiteX2" fmla="*/ 506919 w 526257"/>
                    <a:gd name="connsiteY2" fmla="*/ 400050 h 3257550"/>
                    <a:gd name="connsiteX3" fmla="*/ 430719 w 526257"/>
                    <a:gd name="connsiteY3" fmla="*/ 542925 h 3257550"/>
                    <a:gd name="connsiteX4" fmla="*/ 278319 w 526257"/>
                    <a:gd name="connsiteY4" fmla="*/ 714375 h 3257550"/>
                    <a:gd name="connsiteX5" fmla="*/ 154494 w 526257"/>
                    <a:gd name="connsiteY5" fmla="*/ 866775 h 3257550"/>
                    <a:gd name="connsiteX6" fmla="*/ 40194 w 526257"/>
                    <a:gd name="connsiteY6" fmla="*/ 1123950 h 3257550"/>
                    <a:gd name="connsiteX7" fmla="*/ 11619 w 526257"/>
                    <a:gd name="connsiteY7" fmla="*/ 1447800 h 3257550"/>
                    <a:gd name="connsiteX8" fmla="*/ 2094 w 526257"/>
                    <a:gd name="connsiteY8" fmla="*/ 1781175 h 3257550"/>
                    <a:gd name="connsiteX9" fmla="*/ 49719 w 526257"/>
                    <a:gd name="connsiteY9" fmla="*/ 2266950 h 3257550"/>
                    <a:gd name="connsiteX10" fmla="*/ 116394 w 526257"/>
                    <a:gd name="connsiteY10" fmla="*/ 2562225 h 3257550"/>
                    <a:gd name="connsiteX11" fmla="*/ 230694 w 526257"/>
                    <a:gd name="connsiteY11" fmla="*/ 2847975 h 3257550"/>
                    <a:gd name="connsiteX12" fmla="*/ 259269 w 526257"/>
                    <a:gd name="connsiteY12" fmla="*/ 3152775 h 3257550"/>
                    <a:gd name="connsiteX13" fmla="*/ 259269 w 526257"/>
                    <a:gd name="connsiteY13" fmla="*/ 32575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257" h="3257550">
                      <a:moveTo>
                        <a:pt x="497394" y="0"/>
                      </a:moveTo>
                      <a:cubicBezTo>
                        <a:pt x="510888" y="19050"/>
                        <a:pt x="524382" y="38100"/>
                        <a:pt x="525969" y="104775"/>
                      </a:cubicBezTo>
                      <a:cubicBezTo>
                        <a:pt x="527556" y="171450"/>
                        <a:pt x="522794" y="327025"/>
                        <a:pt x="506919" y="400050"/>
                      </a:cubicBezTo>
                      <a:cubicBezTo>
                        <a:pt x="491044" y="473075"/>
                        <a:pt x="468819" y="490538"/>
                        <a:pt x="430719" y="542925"/>
                      </a:cubicBezTo>
                      <a:cubicBezTo>
                        <a:pt x="392619" y="595312"/>
                        <a:pt x="324356" y="660400"/>
                        <a:pt x="278319" y="714375"/>
                      </a:cubicBezTo>
                      <a:cubicBezTo>
                        <a:pt x="232282" y="768350"/>
                        <a:pt x="194181" y="798513"/>
                        <a:pt x="154494" y="866775"/>
                      </a:cubicBezTo>
                      <a:cubicBezTo>
                        <a:pt x="114807" y="935037"/>
                        <a:pt x="64006" y="1027113"/>
                        <a:pt x="40194" y="1123950"/>
                      </a:cubicBezTo>
                      <a:cubicBezTo>
                        <a:pt x="16382" y="1220787"/>
                        <a:pt x="17969" y="1338263"/>
                        <a:pt x="11619" y="1447800"/>
                      </a:cubicBezTo>
                      <a:cubicBezTo>
                        <a:pt x="5269" y="1557337"/>
                        <a:pt x="-4256" y="1644650"/>
                        <a:pt x="2094" y="1781175"/>
                      </a:cubicBezTo>
                      <a:cubicBezTo>
                        <a:pt x="8444" y="1917700"/>
                        <a:pt x="30669" y="2136775"/>
                        <a:pt x="49719" y="2266950"/>
                      </a:cubicBezTo>
                      <a:cubicBezTo>
                        <a:pt x="68769" y="2397125"/>
                        <a:pt x="86231" y="2465387"/>
                        <a:pt x="116394" y="2562225"/>
                      </a:cubicBezTo>
                      <a:cubicBezTo>
                        <a:pt x="146557" y="2659063"/>
                        <a:pt x="206881" y="2749550"/>
                        <a:pt x="230694" y="2847975"/>
                      </a:cubicBezTo>
                      <a:cubicBezTo>
                        <a:pt x="254506" y="2946400"/>
                        <a:pt x="254507" y="3084513"/>
                        <a:pt x="259269" y="3152775"/>
                      </a:cubicBezTo>
                      <a:cubicBezTo>
                        <a:pt x="264031" y="3221037"/>
                        <a:pt x="261650" y="3239293"/>
                        <a:pt x="259269" y="3257550"/>
                      </a:cubicBezTo>
                    </a:path>
                  </a:pathLst>
                </a:custGeom>
                <a:noFill/>
                <a:ln w="19050" cap="rnd" cmpd="sng" algn="ctr">
                  <a:solidFill>
                    <a:srgbClr val="1CADE4">
                      <a:alpha val="98824"/>
                    </a:srgbClr>
                  </a:solidFill>
                  <a:prstDash val="solid"/>
                </a:ln>
                <a:effectLst/>
              </p:spPr>
              <p:txBody>
                <a:bodyPr anchor="ctr"/>
                <a:lstStyle/>
                <a:p>
                  <a:pPr algn="ctr" defTabSz="685800" eaLnBrk="0" fontAlgn="base" hangingPunct="0">
                    <a:spcBef>
                      <a:spcPct val="0"/>
                    </a:spcBef>
                    <a:spcAft>
                      <a:spcPct val="0"/>
                    </a:spcAft>
                    <a:defRPr/>
                  </a:pPr>
                  <a:endParaRPr lang="en-US" sz="2250" kern="0" dirty="0">
                    <a:solidFill>
                      <a:srgbClr val="FFFFFF"/>
                    </a:solidFill>
                    <a:latin typeface="Century Gothic" panose="020B0502020202020204"/>
                  </a:endParaRPr>
                </a:p>
              </p:txBody>
            </p:sp>
            <p:pic>
              <p:nvPicPr>
                <p:cNvPr id="14" name="Picture 2">
                  <a:extLst>
                    <a:ext uri="{FF2B5EF4-FFF2-40B4-BE49-F238E27FC236}">
                      <a16:creationId xmlns:a16="http://schemas.microsoft.com/office/drawing/2014/main" id="{C18AF90E-00AF-4961-885D-5D1D67A937E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9889" t="26257" r="36787" b="71529"/>
                <a:stretch>
                  <a:fillRect/>
                </a:stretch>
              </p:blipFill>
              <p:spPr bwMode="auto">
                <a:xfrm rot="-3100560">
                  <a:off x="2184540" y="2873730"/>
                  <a:ext cx="400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7" name="Freeform: Shape 6">
              <a:extLst>
                <a:ext uri="{FF2B5EF4-FFF2-40B4-BE49-F238E27FC236}">
                  <a16:creationId xmlns:a16="http://schemas.microsoft.com/office/drawing/2014/main" id="{33AB2C1C-0F19-4B44-AD36-B445627E2DAB}"/>
                </a:ext>
              </a:extLst>
            </p:cNvPr>
            <p:cNvSpPr/>
            <p:nvPr/>
          </p:nvSpPr>
          <p:spPr>
            <a:xfrm>
              <a:off x="2471147" y="1738116"/>
              <a:ext cx="1964827" cy="3536687"/>
            </a:xfrm>
            <a:custGeom>
              <a:avLst/>
              <a:gdLst>
                <a:gd name="connsiteX0" fmla="*/ 0 w 1964827"/>
                <a:gd name="connsiteY0" fmla="*/ 0 h 3536687"/>
                <a:gd name="connsiteX1" fmla="*/ 60456 w 1964827"/>
                <a:gd name="connsiteY1" fmla="*/ 98241 h 3536687"/>
                <a:gd name="connsiteX2" fmla="*/ 166255 w 1964827"/>
                <a:gd name="connsiteY2" fmla="*/ 211596 h 3536687"/>
                <a:gd name="connsiteX3" fmla="*/ 219154 w 1964827"/>
                <a:gd name="connsiteY3" fmla="*/ 264496 h 3536687"/>
                <a:gd name="connsiteX4" fmla="*/ 279610 w 1964827"/>
                <a:gd name="connsiteY4" fmla="*/ 324952 h 3536687"/>
                <a:gd name="connsiteX5" fmla="*/ 332509 w 1964827"/>
                <a:gd name="connsiteY5" fmla="*/ 377851 h 3536687"/>
                <a:gd name="connsiteX6" fmla="*/ 453422 w 1964827"/>
                <a:gd name="connsiteY6" fmla="*/ 460978 h 3536687"/>
                <a:gd name="connsiteX7" fmla="*/ 597005 w 1964827"/>
                <a:gd name="connsiteY7" fmla="*/ 597005 h 3536687"/>
                <a:gd name="connsiteX8" fmla="*/ 657461 w 1964827"/>
                <a:gd name="connsiteY8" fmla="*/ 649904 h 3536687"/>
                <a:gd name="connsiteX9" fmla="*/ 808602 w 1964827"/>
                <a:gd name="connsiteY9" fmla="*/ 717917 h 3536687"/>
                <a:gd name="connsiteX10" fmla="*/ 952185 w 1964827"/>
                <a:gd name="connsiteY10" fmla="*/ 770816 h 3536687"/>
                <a:gd name="connsiteX11" fmla="*/ 1141111 w 1964827"/>
                <a:gd name="connsiteY11" fmla="*/ 823715 h 3536687"/>
                <a:gd name="connsiteX12" fmla="*/ 1269580 w 1964827"/>
                <a:gd name="connsiteY12" fmla="*/ 891729 h 3536687"/>
                <a:gd name="connsiteX13" fmla="*/ 1330036 w 1964827"/>
                <a:gd name="connsiteY13" fmla="*/ 921957 h 3536687"/>
                <a:gd name="connsiteX14" fmla="*/ 1549190 w 1964827"/>
                <a:gd name="connsiteY14" fmla="*/ 1095768 h 3536687"/>
                <a:gd name="connsiteX15" fmla="*/ 1624760 w 1964827"/>
                <a:gd name="connsiteY15" fmla="*/ 1224238 h 3536687"/>
                <a:gd name="connsiteX16" fmla="*/ 1654989 w 1964827"/>
                <a:gd name="connsiteY16" fmla="*/ 1307365 h 3536687"/>
                <a:gd name="connsiteX17" fmla="*/ 1670103 w 1964827"/>
                <a:gd name="connsiteY17" fmla="*/ 1413163 h 3536687"/>
                <a:gd name="connsiteX18" fmla="*/ 1670103 w 1964827"/>
                <a:gd name="connsiteY18" fmla="*/ 1511405 h 3536687"/>
                <a:gd name="connsiteX19" fmla="*/ 1685217 w 1964827"/>
                <a:gd name="connsiteY19" fmla="*/ 1617203 h 3536687"/>
                <a:gd name="connsiteX20" fmla="*/ 1692774 w 1964827"/>
                <a:gd name="connsiteY20" fmla="*/ 1745672 h 3536687"/>
                <a:gd name="connsiteX21" fmla="*/ 1700331 w 1964827"/>
                <a:gd name="connsiteY21" fmla="*/ 1942155 h 3536687"/>
                <a:gd name="connsiteX22" fmla="*/ 1723002 w 1964827"/>
                <a:gd name="connsiteY22" fmla="*/ 2115967 h 3536687"/>
                <a:gd name="connsiteX23" fmla="*/ 1723002 w 1964827"/>
                <a:gd name="connsiteY23" fmla="*/ 2342677 h 3536687"/>
                <a:gd name="connsiteX24" fmla="*/ 1768344 w 1964827"/>
                <a:gd name="connsiteY24" fmla="*/ 2456033 h 3536687"/>
                <a:gd name="connsiteX25" fmla="*/ 1813686 w 1964827"/>
                <a:gd name="connsiteY25" fmla="*/ 2546717 h 3536687"/>
                <a:gd name="connsiteX26" fmla="*/ 1843914 w 1964827"/>
                <a:gd name="connsiteY26" fmla="*/ 2637401 h 3536687"/>
                <a:gd name="connsiteX27" fmla="*/ 1904370 w 1964827"/>
                <a:gd name="connsiteY27" fmla="*/ 2728086 h 3536687"/>
                <a:gd name="connsiteX28" fmla="*/ 1919484 w 1964827"/>
                <a:gd name="connsiteY28" fmla="*/ 2811213 h 3536687"/>
                <a:gd name="connsiteX29" fmla="*/ 1889256 w 1964827"/>
                <a:gd name="connsiteY29" fmla="*/ 2864112 h 3536687"/>
                <a:gd name="connsiteX30" fmla="*/ 1919484 w 1964827"/>
                <a:gd name="connsiteY30" fmla="*/ 3083266 h 3536687"/>
                <a:gd name="connsiteX31" fmla="*/ 1942155 w 1964827"/>
                <a:gd name="connsiteY31" fmla="*/ 3241963 h 3536687"/>
                <a:gd name="connsiteX32" fmla="*/ 1919484 w 1964827"/>
                <a:gd name="connsiteY32" fmla="*/ 3355319 h 3536687"/>
                <a:gd name="connsiteX33" fmla="*/ 1934598 w 1964827"/>
                <a:gd name="connsiteY33" fmla="*/ 3461117 h 3536687"/>
                <a:gd name="connsiteX34" fmla="*/ 1964827 w 1964827"/>
                <a:gd name="connsiteY34" fmla="*/ 3536687 h 353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4827" h="3536687">
                  <a:moveTo>
                    <a:pt x="0" y="0"/>
                  </a:moveTo>
                  <a:cubicBezTo>
                    <a:pt x="16373" y="31487"/>
                    <a:pt x="32747" y="62975"/>
                    <a:pt x="60456" y="98241"/>
                  </a:cubicBezTo>
                  <a:cubicBezTo>
                    <a:pt x="88165" y="133507"/>
                    <a:pt x="139805" y="183887"/>
                    <a:pt x="166255" y="211596"/>
                  </a:cubicBezTo>
                  <a:cubicBezTo>
                    <a:pt x="192705" y="239305"/>
                    <a:pt x="219154" y="264496"/>
                    <a:pt x="219154" y="264496"/>
                  </a:cubicBezTo>
                  <a:lnTo>
                    <a:pt x="279610" y="324952"/>
                  </a:lnTo>
                  <a:cubicBezTo>
                    <a:pt x="298502" y="343844"/>
                    <a:pt x="303540" y="355180"/>
                    <a:pt x="332509" y="377851"/>
                  </a:cubicBezTo>
                  <a:cubicBezTo>
                    <a:pt x="361478" y="400522"/>
                    <a:pt x="409339" y="424452"/>
                    <a:pt x="453422" y="460978"/>
                  </a:cubicBezTo>
                  <a:cubicBezTo>
                    <a:pt x="497505" y="497504"/>
                    <a:pt x="562999" y="565517"/>
                    <a:pt x="597005" y="597005"/>
                  </a:cubicBezTo>
                  <a:cubicBezTo>
                    <a:pt x="631012" y="628493"/>
                    <a:pt x="622195" y="629752"/>
                    <a:pt x="657461" y="649904"/>
                  </a:cubicBezTo>
                  <a:cubicBezTo>
                    <a:pt x="692727" y="670056"/>
                    <a:pt x="759481" y="697765"/>
                    <a:pt x="808602" y="717917"/>
                  </a:cubicBezTo>
                  <a:cubicBezTo>
                    <a:pt x="857723" y="738069"/>
                    <a:pt x="896767" y="753183"/>
                    <a:pt x="952185" y="770816"/>
                  </a:cubicBezTo>
                  <a:cubicBezTo>
                    <a:pt x="1007603" y="788449"/>
                    <a:pt x="1088212" y="803563"/>
                    <a:pt x="1141111" y="823715"/>
                  </a:cubicBezTo>
                  <a:cubicBezTo>
                    <a:pt x="1194010" y="843867"/>
                    <a:pt x="1238093" y="875355"/>
                    <a:pt x="1269580" y="891729"/>
                  </a:cubicBezTo>
                  <a:cubicBezTo>
                    <a:pt x="1301067" y="908103"/>
                    <a:pt x="1283434" y="887951"/>
                    <a:pt x="1330036" y="921957"/>
                  </a:cubicBezTo>
                  <a:cubicBezTo>
                    <a:pt x="1376638" y="955964"/>
                    <a:pt x="1500069" y="1045388"/>
                    <a:pt x="1549190" y="1095768"/>
                  </a:cubicBezTo>
                  <a:cubicBezTo>
                    <a:pt x="1598311" y="1146148"/>
                    <a:pt x="1607127" y="1188972"/>
                    <a:pt x="1624760" y="1224238"/>
                  </a:cubicBezTo>
                  <a:cubicBezTo>
                    <a:pt x="1642393" y="1259504"/>
                    <a:pt x="1647432" y="1275878"/>
                    <a:pt x="1654989" y="1307365"/>
                  </a:cubicBezTo>
                  <a:cubicBezTo>
                    <a:pt x="1662546" y="1338852"/>
                    <a:pt x="1667584" y="1379156"/>
                    <a:pt x="1670103" y="1413163"/>
                  </a:cubicBezTo>
                  <a:cubicBezTo>
                    <a:pt x="1672622" y="1447170"/>
                    <a:pt x="1667584" y="1477398"/>
                    <a:pt x="1670103" y="1511405"/>
                  </a:cubicBezTo>
                  <a:cubicBezTo>
                    <a:pt x="1672622" y="1545412"/>
                    <a:pt x="1681439" y="1578159"/>
                    <a:pt x="1685217" y="1617203"/>
                  </a:cubicBezTo>
                  <a:cubicBezTo>
                    <a:pt x="1688996" y="1656248"/>
                    <a:pt x="1690255" y="1691513"/>
                    <a:pt x="1692774" y="1745672"/>
                  </a:cubicBezTo>
                  <a:cubicBezTo>
                    <a:pt x="1695293" y="1799831"/>
                    <a:pt x="1695293" y="1880439"/>
                    <a:pt x="1700331" y="1942155"/>
                  </a:cubicBezTo>
                  <a:cubicBezTo>
                    <a:pt x="1705369" y="2003871"/>
                    <a:pt x="1719224" y="2049213"/>
                    <a:pt x="1723002" y="2115967"/>
                  </a:cubicBezTo>
                  <a:cubicBezTo>
                    <a:pt x="1726780" y="2182721"/>
                    <a:pt x="1715445" y="2285999"/>
                    <a:pt x="1723002" y="2342677"/>
                  </a:cubicBezTo>
                  <a:cubicBezTo>
                    <a:pt x="1730559" y="2399355"/>
                    <a:pt x="1753230" y="2422026"/>
                    <a:pt x="1768344" y="2456033"/>
                  </a:cubicBezTo>
                  <a:cubicBezTo>
                    <a:pt x="1783458" y="2490040"/>
                    <a:pt x="1801091" y="2516489"/>
                    <a:pt x="1813686" y="2546717"/>
                  </a:cubicBezTo>
                  <a:cubicBezTo>
                    <a:pt x="1826281" y="2576945"/>
                    <a:pt x="1828800" y="2607173"/>
                    <a:pt x="1843914" y="2637401"/>
                  </a:cubicBezTo>
                  <a:cubicBezTo>
                    <a:pt x="1859028" y="2667629"/>
                    <a:pt x="1891775" y="2699117"/>
                    <a:pt x="1904370" y="2728086"/>
                  </a:cubicBezTo>
                  <a:cubicBezTo>
                    <a:pt x="1916965" y="2757055"/>
                    <a:pt x="1922003" y="2788542"/>
                    <a:pt x="1919484" y="2811213"/>
                  </a:cubicBezTo>
                  <a:cubicBezTo>
                    <a:pt x="1916965" y="2833884"/>
                    <a:pt x="1889256" y="2818770"/>
                    <a:pt x="1889256" y="2864112"/>
                  </a:cubicBezTo>
                  <a:cubicBezTo>
                    <a:pt x="1889256" y="2909454"/>
                    <a:pt x="1910668" y="3020291"/>
                    <a:pt x="1919484" y="3083266"/>
                  </a:cubicBezTo>
                  <a:cubicBezTo>
                    <a:pt x="1928300" y="3146241"/>
                    <a:pt x="1942155" y="3196621"/>
                    <a:pt x="1942155" y="3241963"/>
                  </a:cubicBezTo>
                  <a:cubicBezTo>
                    <a:pt x="1942155" y="3287305"/>
                    <a:pt x="1920744" y="3318793"/>
                    <a:pt x="1919484" y="3355319"/>
                  </a:cubicBezTo>
                  <a:cubicBezTo>
                    <a:pt x="1918225" y="3391845"/>
                    <a:pt x="1927041" y="3430889"/>
                    <a:pt x="1934598" y="3461117"/>
                  </a:cubicBezTo>
                  <a:cubicBezTo>
                    <a:pt x="1942155" y="3491345"/>
                    <a:pt x="1953491" y="3514016"/>
                    <a:pt x="1964827" y="3536687"/>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Shape 7">
              <a:extLst>
                <a:ext uri="{FF2B5EF4-FFF2-40B4-BE49-F238E27FC236}">
                  <a16:creationId xmlns:a16="http://schemas.microsoft.com/office/drawing/2014/main" id="{CB9BF749-5A4A-427B-A8CA-232FB6587015}"/>
                </a:ext>
              </a:extLst>
            </p:cNvPr>
            <p:cNvSpPr/>
            <p:nvPr/>
          </p:nvSpPr>
          <p:spPr>
            <a:xfrm>
              <a:off x="3657600" y="2538916"/>
              <a:ext cx="1036256" cy="801289"/>
            </a:xfrm>
            <a:custGeom>
              <a:avLst/>
              <a:gdLst>
                <a:gd name="connsiteX0" fmla="*/ 0 w 1036256"/>
                <a:gd name="connsiteY0" fmla="*/ 15358 h 801289"/>
                <a:gd name="connsiteX1" fmla="*/ 370294 w 1036256"/>
                <a:gd name="connsiteY1" fmla="*/ 244 h 801289"/>
                <a:gd name="connsiteX2" fmla="*/ 589448 w 1036256"/>
                <a:gd name="connsiteY2" fmla="*/ 7801 h 801289"/>
                <a:gd name="connsiteX3" fmla="*/ 853944 w 1036256"/>
                <a:gd name="connsiteY3" fmla="*/ 30472 h 801289"/>
                <a:gd name="connsiteX4" fmla="*/ 914400 w 1036256"/>
                <a:gd name="connsiteY4" fmla="*/ 53144 h 801289"/>
                <a:gd name="connsiteX5" fmla="*/ 974856 w 1036256"/>
                <a:gd name="connsiteY5" fmla="*/ 68258 h 801289"/>
                <a:gd name="connsiteX6" fmla="*/ 1005084 w 1036256"/>
                <a:gd name="connsiteY6" fmla="*/ 106043 h 801289"/>
                <a:gd name="connsiteX7" fmla="*/ 1020198 w 1036256"/>
                <a:gd name="connsiteY7" fmla="*/ 158942 h 801289"/>
                <a:gd name="connsiteX8" fmla="*/ 1035312 w 1036256"/>
                <a:gd name="connsiteY8" fmla="*/ 294968 h 801289"/>
                <a:gd name="connsiteX9" fmla="*/ 1027755 w 1036256"/>
                <a:gd name="connsiteY9" fmla="*/ 446109 h 801289"/>
                <a:gd name="connsiteX10" fmla="*/ 1035312 w 1036256"/>
                <a:gd name="connsiteY10" fmla="*/ 544350 h 801289"/>
                <a:gd name="connsiteX11" fmla="*/ 1035312 w 1036256"/>
                <a:gd name="connsiteY11" fmla="*/ 703048 h 801289"/>
                <a:gd name="connsiteX12" fmla="*/ 1027755 w 1036256"/>
                <a:gd name="connsiteY12" fmla="*/ 801289 h 80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6256" h="801289">
                  <a:moveTo>
                    <a:pt x="0" y="15358"/>
                  </a:moveTo>
                  <a:cubicBezTo>
                    <a:pt x="136026" y="8430"/>
                    <a:pt x="272053" y="1503"/>
                    <a:pt x="370294" y="244"/>
                  </a:cubicBezTo>
                  <a:cubicBezTo>
                    <a:pt x="468535" y="-1016"/>
                    <a:pt x="508840" y="2763"/>
                    <a:pt x="589448" y="7801"/>
                  </a:cubicBezTo>
                  <a:cubicBezTo>
                    <a:pt x="670056" y="12839"/>
                    <a:pt x="799785" y="22915"/>
                    <a:pt x="853944" y="30472"/>
                  </a:cubicBezTo>
                  <a:cubicBezTo>
                    <a:pt x="908103" y="38029"/>
                    <a:pt x="894248" y="46846"/>
                    <a:pt x="914400" y="53144"/>
                  </a:cubicBezTo>
                  <a:cubicBezTo>
                    <a:pt x="934552" y="59442"/>
                    <a:pt x="959742" y="59442"/>
                    <a:pt x="974856" y="68258"/>
                  </a:cubicBezTo>
                  <a:cubicBezTo>
                    <a:pt x="989970" y="77074"/>
                    <a:pt x="997527" y="90929"/>
                    <a:pt x="1005084" y="106043"/>
                  </a:cubicBezTo>
                  <a:cubicBezTo>
                    <a:pt x="1012641" y="121157"/>
                    <a:pt x="1015160" y="127455"/>
                    <a:pt x="1020198" y="158942"/>
                  </a:cubicBezTo>
                  <a:cubicBezTo>
                    <a:pt x="1025236" y="190429"/>
                    <a:pt x="1034053" y="247107"/>
                    <a:pt x="1035312" y="294968"/>
                  </a:cubicBezTo>
                  <a:cubicBezTo>
                    <a:pt x="1036571" y="342829"/>
                    <a:pt x="1027755" y="404545"/>
                    <a:pt x="1027755" y="446109"/>
                  </a:cubicBezTo>
                  <a:cubicBezTo>
                    <a:pt x="1027755" y="487673"/>
                    <a:pt x="1034053" y="501527"/>
                    <a:pt x="1035312" y="544350"/>
                  </a:cubicBezTo>
                  <a:cubicBezTo>
                    <a:pt x="1036571" y="587173"/>
                    <a:pt x="1036571" y="660225"/>
                    <a:pt x="1035312" y="703048"/>
                  </a:cubicBezTo>
                  <a:cubicBezTo>
                    <a:pt x="1034053" y="745871"/>
                    <a:pt x="1030904" y="773580"/>
                    <a:pt x="1027755" y="80128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reeform: Shape 8">
              <a:extLst>
                <a:ext uri="{FF2B5EF4-FFF2-40B4-BE49-F238E27FC236}">
                  <a16:creationId xmlns:a16="http://schemas.microsoft.com/office/drawing/2014/main" id="{3B48237D-A063-4F3A-9004-C5639F8AA0DA}"/>
                </a:ext>
              </a:extLst>
            </p:cNvPr>
            <p:cNvSpPr/>
            <p:nvPr/>
          </p:nvSpPr>
          <p:spPr>
            <a:xfrm>
              <a:off x="4209263" y="3045481"/>
              <a:ext cx="1398049" cy="967299"/>
            </a:xfrm>
            <a:custGeom>
              <a:avLst/>
              <a:gdLst>
                <a:gd name="connsiteX0" fmla="*/ 1398049 w 1398049"/>
                <a:gd name="connsiteY0" fmla="*/ 0 h 967299"/>
                <a:gd name="connsiteX1" fmla="*/ 1254466 w 1398049"/>
                <a:gd name="connsiteY1" fmla="*/ 45342 h 967299"/>
                <a:gd name="connsiteX2" fmla="*/ 1020198 w 1398049"/>
                <a:gd name="connsiteY2" fmla="*/ 37785 h 967299"/>
                <a:gd name="connsiteX3" fmla="*/ 952185 w 1398049"/>
                <a:gd name="connsiteY3" fmla="*/ 45342 h 967299"/>
                <a:gd name="connsiteX4" fmla="*/ 861501 w 1398049"/>
                <a:gd name="connsiteY4" fmla="*/ 90684 h 967299"/>
                <a:gd name="connsiteX5" fmla="*/ 793487 w 1398049"/>
                <a:gd name="connsiteY5" fmla="*/ 105798 h 967299"/>
                <a:gd name="connsiteX6" fmla="*/ 642347 w 1398049"/>
                <a:gd name="connsiteY6" fmla="*/ 136026 h 967299"/>
                <a:gd name="connsiteX7" fmla="*/ 528992 w 1398049"/>
                <a:gd name="connsiteY7" fmla="*/ 249382 h 967299"/>
                <a:gd name="connsiteX8" fmla="*/ 400522 w 1398049"/>
                <a:gd name="connsiteY8" fmla="*/ 400522 h 967299"/>
                <a:gd name="connsiteX9" fmla="*/ 362737 w 1398049"/>
                <a:gd name="connsiteY9" fmla="*/ 506321 h 967299"/>
                <a:gd name="connsiteX10" fmla="*/ 287167 w 1398049"/>
                <a:gd name="connsiteY10" fmla="*/ 612119 h 967299"/>
                <a:gd name="connsiteX11" fmla="*/ 219154 w 1398049"/>
                <a:gd name="connsiteY11" fmla="*/ 733031 h 967299"/>
                <a:gd name="connsiteX12" fmla="*/ 0 w 1398049"/>
                <a:gd name="connsiteY12" fmla="*/ 967299 h 96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049" h="967299">
                  <a:moveTo>
                    <a:pt x="1398049" y="0"/>
                  </a:moveTo>
                  <a:cubicBezTo>
                    <a:pt x="1357745" y="19522"/>
                    <a:pt x="1317441" y="39045"/>
                    <a:pt x="1254466" y="45342"/>
                  </a:cubicBezTo>
                  <a:cubicBezTo>
                    <a:pt x="1191491" y="51640"/>
                    <a:pt x="1070578" y="37785"/>
                    <a:pt x="1020198" y="37785"/>
                  </a:cubicBezTo>
                  <a:cubicBezTo>
                    <a:pt x="969818" y="37785"/>
                    <a:pt x="978634" y="36526"/>
                    <a:pt x="952185" y="45342"/>
                  </a:cubicBezTo>
                  <a:cubicBezTo>
                    <a:pt x="925735" y="54159"/>
                    <a:pt x="887951" y="80608"/>
                    <a:pt x="861501" y="90684"/>
                  </a:cubicBezTo>
                  <a:cubicBezTo>
                    <a:pt x="835051" y="100760"/>
                    <a:pt x="793487" y="105798"/>
                    <a:pt x="793487" y="105798"/>
                  </a:cubicBezTo>
                  <a:cubicBezTo>
                    <a:pt x="756961" y="113355"/>
                    <a:pt x="686429" y="112095"/>
                    <a:pt x="642347" y="136026"/>
                  </a:cubicBezTo>
                  <a:cubicBezTo>
                    <a:pt x="598265" y="159957"/>
                    <a:pt x="569296" y="205299"/>
                    <a:pt x="528992" y="249382"/>
                  </a:cubicBezTo>
                  <a:cubicBezTo>
                    <a:pt x="488688" y="293465"/>
                    <a:pt x="428231" y="357699"/>
                    <a:pt x="400522" y="400522"/>
                  </a:cubicBezTo>
                  <a:cubicBezTo>
                    <a:pt x="372813" y="443345"/>
                    <a:pt x="381629" y="471055"/>
                    <a:pt x="362737" y="506321"/>
                  </a:cubicBezTo>
                  <a:cubicBezTo>
                    <a:pt x="343844" y="541587"/>
                    <a:pt x="311097" y="574334"/>
                    <a:pt x="287167" y="612119"/>
                  </a:cubicBezTo>
                  <a:cubicBezTo>
                    <a:pt x="263236" y="649904"/>
                    <a:pt x="267015" y="673834"/>
                    <a:pt x="219154" y="733031"/>
                  </a:cubicBezTo>
                  <a:cubicBezTo>
                    <a:pt x="171293" y="792228"/>
                    <a:pt x="85646" y="879763"/>
                    <a:pt x="0" y="96729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 name="Group 14">
            <a:extLst>
              <a:ext uri="{FF2B5EF4-FFF2-40B4-BE49-F238E27FC236}">
                <a16:creationId xmlns:a16="http://schemas.microsoft.com/office/drawing/2014/main" id="{68395125-0895-4661-BCFA-A82B28119129}"/>
              </a:ext>
            </a:extLst>
          </p:cNvPr>
          <p:cNvGrpSpPr>
            <a:grpSpLocks/>
          </p:cNvGrpSpPr>
          <p:nvPr/>
        </p:nvGrpSpPr>
        <p:grpSpPr bwMode="auto">
          <a:xfrm>
            <a:off x="4713495" y="2500314"/>
            <a:ext cx="4019285" cy="3433762"/>
            <a:chOff x="-316338" y="876300"/>
            <a:chExt cx="6109656" cy="5219700"/>
          </a:xfrm>
        </p:grpSpPr>
        <p:sp>
          <p:nvSpPr>
            <p:cNvPr id="16" name="TextBox 64">
              <a:extLst>
                <a:ext uri="{FF2B5EF4-FFF2-40B4-BE49-F238E27FC236}">
                  <a16:creationId xmlns:a16="http://schemas.microsoft.com/office/drawing/2014/main" id="{0A184B82-97D9-4625-AD2F-AEB42CF6FDBD}"/>
                </a:ext>
              </a:extLst>
            </p:cNvPr>
            <p:cNvSpPr txBox="1">
              <a:spLocks noChangeArrowheads="1"/>
            </p:cNvSpPr>
            <p:nvPr/>
          </p:nvSpPr>
          <p:spPr bwMode="auto">
            <a:xfrm>
              <a:off x="3436779" y="1781411"/>
              <a:ext cx="2356539"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7" name="TextBox 68">
              <a:extLst>
                <a:ext uri="{FF2B5EF4-FFF2-40B4-BE49-F238E27FC236}">
                  <a16:creationId xmlns:a16="http://schemas.microsoft.com/office/drawing/2014/main" id="{845B2F65-8510-408F-BFE4-8BE26C2CF229}"/>
                </a:ext>
              </a:extLst>
            </p:cNvPr>
            <p:cNvSpPr txBox="1">
              <a:spLocks noChangeArrowheads="1"/>
            </p:cNvSpPr>
            <p:nvPr/>
          </p:nvSpPr>
          <p:spPr bwMode="auto">
            <a:xfrm>
              <a:off x="-316338" y="4486183"/>
              <a:ext cx="2472224" cy="77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FF99"/>
                </a:buClr>
                <a:buSzPct val="125000"/>
                <a:buFont typeface="Wingdings" panose="05000000000000000000" pitchFamily="2" charset="2"/>
                <a:buChar char="§"/>
                <a:defRPr sz="2800" b="1">
                  <a:solidFill>
                    <a:schemeClr val="bg1"/>
                  </a:solidFill>
                  <a:latin typeface="Arial" panose="020B0604020202020204" pitchFamily="34" charset="0"/>
                </a:defRPr>
              </a:lvl1pPr>
              <a:lvl2pPr marL="742950" indent="-285750">
                <a:spcBef>
                  <a:spcPct val="20000"/>
                </a:spcBef>
                <a:buClr>
                  <a:srgbClr val="FFFF99"/>
                </a:buClr>
                <a:buSzPct val="125000"/>
                <a:buFont typeface="Wingdings" panose="05000000000000000000" pitchFamily="2" charset="2"/>
                <a:buChar char="§"/>
                <a:defRPr sz="2400" b="1">
                  <a:solidFill>
                    <a:schemeClr val="bg1"/>
                  </a:solidFill>
                  <a:latin typeface="Arial" panose="020B0604020202020204" pitchFamily="34" charset="0"/>
                </a:defRPr>
              </a:lvl2pPr>
              <a:lvl3pPr marL="1143000" indent="-228600">
                <a:spcBef>
                  <a:spcPct val="20000"/>
                </a:spcBef>
                <a:buClr>
                  <a:srgbClr val="FFFF99"/>
                </a:buClr>
                <a:buSzPct val="125000"/>
                <a:buFont typeface="Wingdings" panose="05000000000000000000" pitchFamily="2" charset="2"/>
                <a:buChar char="§"/>
                <a:defRPr sz="2000" b="1">
                  <a:solidFill>
                    <a:schemeClr val="bg1"/>
                  </a:solidFill>
                  <a:latin typeface="Arial" panose="020B0604020202020204" pitchFamily="34" charset="0"/>
                </a:defRPr>
              </a:lvl3pPr>
              <a:lvl4pPr marL="16002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4pPr>
              <a:lvl5pPr marL="2057400" indent="-228600">
                <a:spcBef>
                  <a:spcPct val="20000"/>
                </a:spcBef>
                <a:buClr>
                  <a:srgbClr val="FFFF99"/>
                </a:buClr>
                <a:buSzPct val="125000"/>
                <a:buFont typeface="Wingdings" panose="05000000000000000000" pitchFamily="2" charset="2"/>
                <a:buChar char="§"/>
                <a:defRPr b="1">
                  <a:solidFill>
                    <a:schemeClr val="bg1"/>
                  </a:solidFill>
                  <a:latin typeface="Arial" panose="020B0604020202020204" pitchFamily="34" charset="0"/>
                </a:defRPr>
              </a:lvl5pPr>
              <a:lvl6pPr marL="25146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6pPr>
              <a:lvl7pPr marL="29718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7pPr>
              <a:lvl8pPr marL="34290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8pPr>
              <a:lvl9pPr marL="3886200" indent="-228600" eaLnBrk="0" fontAlgn="base" hangingPunct="0">
                <a:spcBef>
                  <a:spcPct val="20000"/>
                </a:spcBef>
                <a:spcAft>
                  <a:spcPct val="0"/>
                </a:spcAft>
                <a:buClr>
                  <a:srgbClr val="FFFF99"/>
                </a:buClr>
                <a:buSzPct val="125000"/>
                <a:buFont typeface="Wingdings" panose="05000000000000000000" pitchFamily="2" charset="2"/>
                <a:buChar char="§"/>
                <a:defRPr b="1">
                  <a:solidFill>
                    <a:schemeClr val="bg1"/>
                  </a:solidFill>
                  <a:latin typeface="Arial" panose="020B0604020202020204" pitchFamily="34" charset="0"/>
                </a:defRPr>
              </a:lvl9pPr>
            </a:lstStyle>
            <a:p>
              <a:pPr defTabSz="685800" eaLnBrk="0" fontAlgn="base" hangingPunct="0">
                <a:spcBef>
                  <a:spcPct val="0"/>
                </a:spcBef>
                <a:spcAft>
                  <a:spcPct val="0"/>
                </a:spcAft>
                <a:buClrTx/>
                <a:buSzTx/>
                <a:buNone/>
                <a:defRPr/>
              </a:pPr>
              <a:r>
                <a:rPr lang="en-US" altLang="en-US" sz="2250" kern="0" dirty="0">
                  <a:solidFill>
                    <a:srgbClr val="000000"/>
                  </a:solidFill>
                </a:rPr>
                <a:t>Demand</a:t>
              </a:r>
            </a:p>
          </p:txBody>
        </p:sp>
        <p:sp>
          <p:nvSpPr>
            <p:cNvPr id="18" name="Rectangle 17">
              <a:extLst>
                <a:ext uri="{FF2B5EF4-FFF2-40B4-BE49-F238E27FC236}">
                  <a16:creationId xmlns:a16="http://schemas.microsoft.com/office/drawing/2014/main" id="{A6D43580-E2E9-40E5-8E34-2B9B018CF163}"/>
                </a:ext>
              </a:extLst>
            </p:cNvPr>
            <p:cNvSpPr/>
            <p:nvPr/>
          </p:nvSpPr>
          <p:spPr>
            <a:xfrm>
              <a:off x="3304160" y="2112433"/>
              <a:ext cx="190497" cy="184151"/>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19" name="Rectangle 18">
              <a:extLst>
                <a:ext uri="{FF2B5EF4-FFF2-40B4-BE49-F238E27FC236}">
                  <a16:creationId xmlns:a16="http://schemas.microsoft.com/office/drawing/2014/main" id="{16DE6460-EB93-4730-8DDD-4D8811CFEA86}"/>
                </a:ext>
              </a:extLst>
            </p:cNvPr>
            <p:cNvSpPr/>
            <p:nvPr/>
          </p:nvSpPr>
          <p:spPr>
            <a:xfrm>
              <a:off x="1837335" y="4142317"/>
              <a:ext cx="190497" cy="182033"/>
            </a:xfrm>
            <a:prstGeom prst="rect">
              <a:avLst/>
            </a:prstGeom>
            <a:solidFill>
              <a:srgbClr val="F418CA"/>
            </a:solidFill>
            <a:ln w="15875" cap="rnd" cmpd="sng" algn="ctr">
              <a:solidFill>
                <a:srgbClr val="F418CA"/>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20" name="Rectangle 19">
              <a:extLst>
                <a:ext uri="{FF2B5EF4-FFF2-40B4-BE49-F238E27FC236}">
                  <a16:creationId xmlns:a16="http://schemas.microsoft.com/office/drawing/2014/main" id="{09404A12-2AE5-4882-8B96-80210123DD7E}"/>
                </a:ext>
              </a:extLst>
            </p:cNvPr>
            <p:cNvSpPr/>
            <p:nvPr/>
          </p:nvSpPr>
          <p:spPr>
            <a:xfrm>
              <a:off x="283728" y="5852584"/>
              <a:ext cx="190497" cy="182033"/>
            </a:xfrm>
            <a:prstGeom prst="rect">
              <a:avLst/>
            </a:prstGeom>
            <a:solidFill>
              <a:srgbClr val="17F541"/>
            </a:solidFill>
            <a:ln w="15875" cap="rnd" cmpd="sng" algn="ctr">
              <a:solidFill>
                <a:srgbClr val="17F541"/>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cxnSp>
          <p:nvCxnSpPr>
            <p:cNvPr id="21" name="Straight Arrow Connector 20">
              <a:extLst>
                <a:ext uri="{FF2B5EF4-FFF2-40B4-BE49-F238E27FC236}">
                  <a16:creationId xmlns:a16="http://schemas.microsoft.com/office/drawing/2014/main" id="{FCDD55FF-99E9-4707-B215-C1A403466014}"/>
                </a:ext>
              </a:extLst>
            </p:cNvPr>
            <p:cNvCxnSpPr>
              <a:stCxn id="36" idx="5"/>
              <a:endCxn id="35" idx="1"/>
            </p:cNvCxnSpPr>
            <p:nvPr/>
          </p:nvCxnSpPr>
          <p:spPr>
            <a:xfrm>
              <a:off x="548307" y="1020233"/>
              <a:ext cx="1449891" cy="986367"/>
            </a:xfrm>
            <a:prstGeom prst="straightConnector1">
              <a:avLst/>
            </a:prstGeom>
            <a:noFill/>
            <a:ln w="19050" cap="rnd" cmpd="sng" algn="ctr">
              <a:solidFill>
                <a:sysClr val="windowText" lastClr="000000"/>
              </a:solidFill>
              <a:prstDash val="solid"/>
              <a:tailEnd type="stealth" w="lg" len="lg"/>
            </a:ln>
            <a:effectLst/>
          </p:spPr>
        </p:cxnSp>
        <p:cxnSp>
          <p:nvCxnSpPr>
            <p:cNvPr id="22" name="Straight Arrow Connector 21">
              <a:extLst>
                <a:ext uri="{FF2B5EF4-FFF2-40B4-BE49-F238E27FC236}">
                  <a16:creationId xmlns:a16="http://schemas.microsoft.com/office/drawing/2014/main" id="{6267F150-779D-4641-A4BF-EBF2D42D63A6}"/>
                </a:ext>
              </a:extLst>
            </p:cNvPr>
            <p:cNvCxnSpPr>
              <a:stCxn id="39" idx="4"/>
              <a:endCxn id="41" idx="0"/>
            </p:cNvCxnSpPr>
            <p:nvPr/>
          </p:nvCxnSpPr>
          <p:spPr>
            <a:xfrm>
              <a:off x="2798285" y="4066117"/>
              <a:ext cx="218014" cy="1496483"/>
            </a:xfrm>
            <a:prstGeom prst="straightConnector1">
              <a:avLst/>
            </a:prstGeom>
            <a:noFill/>
            <a:ln w="19050" cap="rnd" cmpd="sng" algn="ctr">
              <a:solidFill>
                <a:sysClr val="windowText" lastClr="000000"/>
              </a:solidFill>
              <a:prstDash val="solid"/>
              <a:tailEnd type="stealth" w="lg" len="lg"/>
            </a:ln>
            <a:effectLst/>
          </p:spPr>
        </p:cxnSp>
        <p:cxnSp>
          <p:nvCxnSpPr>
            <p:cNvPr id="23" name="Straight Arrow Connector 22">
              <a:extLst>
                <a:ext uri="{FF2B5EF4-FFF2-40B4-BE49-F238E27FC236}">
                  <a16:creationId xmlns:a16="http://schemas.microsoft.com/office/drawing/2014/main" id="{A08B2266-449B-43A6-8956-B33462E01F83}"/>
                </a:ext>
              </a:extLst>
            </p:cNvPr>
            <p:cNvCxnSpPr>
              <a:stCxn id="35" idx="5"/>
              <a:endCxn id="37" idx="1"/>
            </p:cNvCxnSpPr>
            <p:nvPr/>
          </p:nvCxnSpPr>
          <p:spPr>
            <a:xfrm>
              <a:off x="2129430" y="2125133"/>
              <a:ext cx="184148" cy="110067"/>
            </a:xfrm>
            <a:prstGeom prst="straightConnector1">
              <a:avLst/>
            </a:prstGeom>
            <a:noFill/>
            <a:ln w="19050" cap="rnd" cmpd="sng" algn="ctr">
              <a:solidFill>
                <a:sysClr val="windowText" lastClr="000000"/>
              </a:solidFill>
              <a:prstDash val="solid"/>
              <a:tailEnd type="stealth" w="lg" len="lg"/>
            </a:ln>
            <a:effectLst/>
          </p:spPr>
        </p:cxnSp>
        <p:cxnSp>
          <p:nvCxnSpPr>
            <p:cNvPr id="24" name="Straight Arrow Connector 23">
              <a:extLst>
                <a:ext uri="{FF2B5EF4-FFF2-40B4-BE49-F238E27FC236}">
                  <a16:creationId xmlns:a16="http://schemas.microsoft.com/office/drawing/2014/main" id="{B012ACB8-2DA7-492D-A18C-EBC760D59F28}"/>
                </a:ext>
              </a:extLst>
            </p:cNvPr>
            <p:cNvCxnSpPr>
              <a:stCxn id="35" idx="6"/>
              <a:endCxn id="18" idx="1"/>
            </p:cNvCxnSpPr>
            <p:nvPr/>
          </p:nvCxnSpPr>
          <p:spPr>
            <a:xfrm>
              <a:off x="2156947" y="2065867"/>
              <a:ext cx="1147214" cy="137584"/>
            </a:xfrm>
            <a:prstGeom prst="straightConnector1">
              <a:avLst/>
            </a:prstGeom>
            <a:noFill/>
            <a:ln w="19050" cap="rnd" cmpd="sng" algn="ctr">
              <a:solidFill>
                <a:sysClr val="windowText" lastClr="000000"/>
              </a:solidFill>
              <a:prstDash val="solid"/>
              <a:tailEnd type="stealth" w="lg" len="lg"/>
            </a:ln>
            <a:effectLst/>
          </p:spPr>
        </p:cxnSp>
        <p:cxnSp>
          <p:nvCxnSpPr>
            <p:cNvPr id="25" name="Straight Arrow Connector 24">
              <a:extLst>
                <a:ext uri="{FF2B5EF4-FFF2-40B4-BE49-F238E27FC236}">
                  <a16:creationId xmlns:a16="http://schemas.microsoft.com/office/drawing/2014/main" id="{9DC73EF2-61E4-4002-9AAB-AA50E2485E6D}"/>
                </a:ext>
              </a:extLst>
            </p:cNvPr>
            <p:cNvCxnSpPr>
              <a:stCxn id="37" idx="5"/>
              <a:endCxn id="39" idx="0"/>
            </p:cNvCxnSpPr>
            <p:nvPr/>
          </p:nvCxnSpPr>
          <p:spPr>
            <a:xfrm>
              <a:off x="2442691" y="2353733"/>
              <a:ext cx="355594" cy="1543051"/>
            </a:xfrm>
            <a:prstGeom prst="straightConnector1">
              <a:avLst/>
            </a:prstGeom>
            <a:noFill/>
            <a:ln w="19050" cap="rnd" cmpd="sng" algn="ctr">
              <a:solidFill>
                <a:sysClr val="windowText" lastClr="000000"/>
              </a:solidFill>
              <a:prstDash val="solid"/>
              <a:tailEnd type="stealth" w="lg" len="lg"/>
            </a:ln>
            <a:effectLst/>
          </p:spPr>
        </p:cxnSp>
        <p:cxnSp>
          <p:nvCxnSpPr>
            <p:cNvPr id="26" name="Straight Arrow Connector 25">
              <a:extLst>
                <a:ext uri="{FF2B5EF4-FFF2-40B4-BE49-F238E27FC236}">
                  <a16:creationId xmlns:a16="http://schemas.microsoft.com/office/drawing/2014/main" id="{9FC8CCE2-5B5D-4F2F-84C6-C83F88FF765C}"/>
                </a:ext>
              </a:extLst>
            </p:cNvPr>
            <p:cNvCxnSpPr>
              <a:stCxn id="37" idx="4"/>
              <a:endCxn id="19" idx="0"/>
            </p:cNvCxnSpPr>
            <p:nvPr/>
          </p:nvCxnSpPr>
          <p:spPr>
            <a:xfrm flipH="1">
              <a:off x="1932584" y="2379133"/>
              <a:ext cx="446608" cy="1763184"/>
            </a:xfrm>
            <a:prstGeom prst="straightConnector1">
              <a:avLst/>
            </a:prstGeom>
            <a:noFill/>
            <a:ln w="19050" cap="rnd" cmpd="sng" algn="ctr">
              <a:solidFill>
                <a:sysClr val="windowText" lastClr="000000"/>
              </a:solidFill>
              <a:prstDash val="solid"/>
              <a:tailEnd type="stealth" w="lg" len="lg"/>
            </a:ln>
            <a:effectLst/>
          </p:spPr>
        </p:cxnSp>
        <p:cxnSp>
          <p:nvCxnSpPr>
            <p:cNvPr id="27" name="Straight Arrow Connector 26">
              <a:extLst>
                <a:ext uri="{FF2B5EF4-FFF2-40B4-BE49-F238E27FC236}">
                  <a16:creationId xmlns:a16="http://schemas.microsoft.com/office/drawing/2014/main" id="{EAE0EB49-B2B7-4D7C-AF3E-258200DAC297}"/>
                </a:ext>
              </a:extLst>
            </p:cNvPr>
            <p:cNvCxnSpPr>
              <a:endCxn id="42" idx="0"/>
            </p:cNvCxnSpPr>
            <p:nvPr/>
          </p:nvCxnSpPr>
          <p:spPr>
            <a:xfrm>
              <a:off x="1970683" y="4324351"/>
              <a:ext cx="198963" cy="1162049"/>
            </a:xfrm>
            <a:prstGeom prst="straightConnector1">
              <a:avLst/>
            </a:prstGeom>
            <a:noFill/>
            <a:ln w="19050" cap="rnd" cmpd="sng" algn="ctr">
              <a:solidFill>
                <a:sysClr val="windowText" lastClr="000000"/>
              </a:solidFill>
              <a:prstDash val="solid"/>
              <a:tailEnd type="stealth" w="lg" len="lg"/>
            </a:ln>
            <a:effectLst/>
          </p:spPr>
        </p:cxnSp>
        <p:cxnSp>
          <p:nvCxnSpPr>
            <p:cNvPr id="28" name="Straight Arrow Connector 27">
              <a:extLst>
                <a:ext uri="{FF2B5EF4-FFF2-40B4-BE49-F238E27FC236}">
                  <a16:creationId xmlns:a16="http://schemas.microsoft.com/office/drawing/2014/main" id="{D30CCC41-6EB1-4120-B7C8-F7E900C247A4}"/>
                </a:ext>
              </a:extLst>
            </p:cNvPr>
            <p:cNvCxnSpPr>
              <a:stCxn id="42" idx="2"/>
              <a:endCxn id="20" idx="3"/>
            </p:cNvCxnSpPr>
            <p:nvPr/>
          </p:nvCxnSpPr>
          <p:spPr>
            <a:xfrm flipH="1">
              <a:off x="474225" y="5571067"/>
              <a:ext cx="1602290" cy="372533"/>
            </a:xfrm>
            <a:prstGeom prst="straightConnector1">
              <a:avLst/>
            </a:prstGeom>
            <a:noFill/>
            <a:ln w="19050" cap="rnd" cmpd="sng" algn="ctr">
              <a:solidFill>
                <a:sysClr val="windowText" lastClr="000000"/>
              </a:solidFill>
              <a:prstDash val="solid"/>
              <a:tailEnd type="stealth" w="lg" len="lg"/>
            </a:ln>
            <a:effectLst/>
          </p:spPr>
        </p:cxnSp>
        <p:cxnSp>
          <p:nvCxnSpPr>
            <p:cNvPr id="29" name="Straight Arrow Connector 28">
              <a:extLst>
                <a:ext uri="{FF2B5EF4-FFF2-40B4-BE49-F238E27FC236}">
                  <a16:creationId xmlns:a16="http://schemas.microsoft.com/office/drawing/2014/main" id="{69119761-D591-47D0-9C40-E9E335084CF2}"/>
                </a:ext>
              </a:extLst>
            </p:cNvPr>
            <p:cNvCxnSpPr>
              <a:stCxn id="40" idx="2"/>
              <a:endCxn id="38" idx="7"/>
            </p:cNvCxnSpPr>
            <p:nvPr/>
          </p:nvCxnSpPr>
          <p:spPr>
            <a:xfrm flipH="1">
              <a:off x="3501006" y="2724151"/>
              <a:ext cx="1073132" cy="292100"/>
            </a:xfrm>
            <a:prstGeom prst="straightConnector1">
              <a:avLst/>
            </a:prstGeom>
            <a:noFill/>
            <a:ln w="19050" cap="rnd" cmpd="sng" algn="ctr">
              <a:solidFill>
                <a:sysClr val="windowText" lastClr="000000"/>
              </a:solidFill>
              <a:prstDash val="solid"/>
              <a:tailEnd type="stealth" w="lg" len="lg"/>
            </a:ln>
            <a:effectLst/>
          </p:spPr>
        </p:cxnSp>
        <p:cxnSp>
          <p:nvCxnSpPr>
            <p:cNvPr id="30" name="Straight Arrow Connector 29">
              <a:extLst>
                <a:ext uri="{FF2B5EF4-FFF2-40B4-BE49-F238E27FC236}">
                  <a16:creationId xmlns:a16="http://schemas.microsoft.com/office/drawing/2014/main" id="{8AAE31B9-3F59-463C-9AB5-6AA3EA1996A8}"/>
                </a:ext>
              </a:extLst>
            </p:cNvPr>
            <p:cNvCxnSpPr>
              <a:stCxn id="18" idx="2"/>
              <a:endCxn id="38" idx="0"/>
            </p:cNvCxnSpPr>
            <p:nvPr/>
          </p:nvCxnSpPr>
          <p:spPr>
            <a:xfrm>
              <a:off x="3399408" y="2296584"/>
              <a:ext cx="35983" cy="694267"/>
            </a:xfrm>
            <a:prstGeom prst="straightConnector1">
              <a:avLst/>
            </a:prstGeom>
            <a:noFill/>
            <a:ln w="19050" cap="rnd" cmpd="sng" algn="ctr">
              <a:solidFill>
                <a:sysClr val="windowText" lastClr="000000"/>
              </a:solidFill>
              <a:prstDash val="solid"/>
              <a:tailEnd type="stealth" w="lg" len="lg"/>
            </a:ln>
            <a:effectLst/>
          </p:spPr>
        </p:cxnSp>
        <p:cxnSp>
          <p:nvCxnSpPr>
            <p:cNvPr id="31" name="Straight Arrow Connector 30">
              <a:extLst>
                <a:ext uri="{FF2B5EF4-FFF2-40B4-BE49-F238E27FC236}">
                  <a16:creationId xmlns:a16="http://schemas.microsoft.com/office/drawing/2014/main" id="{D716299C-6CE9-4008-8CE6-4F52D5C0BA47}"/>
                </a:ext>
              </a:extLst>
            </p:cNvPr>
            <p:cNvCxnSpPr>
              <a:stCxn id="38" idx="3"/>
              <a:endCxn id="39" idx="6"/>
            </p:cNvCxnSpPr>
            <p:nvPr/>
          </p:nvCxnSpPr>
          <p:spPr>
            <a:xfrm flipH="1">
              <a:off x="2889301" y="3134784"/>
              <a:ext cx="480474" cy="846667"/>
            </a:xfrm>
            <a:prstGeom prst="straightConnector1">
              <a:avLst/>
            </a:prstGeom>
            <a:noFill/>
            <a:ln w="19050" cap="rnd" cmpd="sng" algn="ctr">
              <a:solidFill>
                <a:sysClr val="windowText" lastClr="000000"/>
              </a:solidFill>
              <a:prstDash val="solid"/>
              <a:tailEnd type="stealth" w="lg" len="lg"/>
            </a:ln>
            <a:effectLst/>
          </p:spPr>
        </p:cxnSp>
        <p:cxnSp>
          <p:nvCxnSpPr>
            <p:cNvPr id="32" name="Straight Arrow Connector 31">
              <a:extLst>
                <a:ext uri="{FF2B5EF4-FFF2-40B4-BE49-F238E27FC236}">
                  <a16:creationId xmlns:a16="http://schemas.microsoft.com/office/drawing/2014/main" id="{3659D3DF-C0B1-4AA9-BDF9-B82FE201188E}"/>
                </a:ext>
              </a:extLst>
            </p:cNvPr>
            <p:cNvCxnSpPr>
              <a:endCxn id="41" idx="5"/>
            </p:cNvCxnSpPr>
            <p:nvPr/>
          </p:nvCxnSpPr>
          <p:spPr>
            <a:xfrm flipH="1" flipV="1">
              <a:off x="3081913" y="5706533"/>
              <a:ext cx="1477408" cy="321733"/>
            </a:xfrm>
            <a:prstGeom prst="straightConnector1">
              <a:avLst/>
            </a:prstGeom>
            <a:noFill/>
            <a:ln w="19050" cap="rnd" cmpd="sng" algn="ctr">
              <a:solidFill>
                <a:sysClr val="windowText" lastClr="000000"/>
              </a:solidFill>
              <a:prstDash val="solid"/>
              <a:tailEnd type="stealth" w="lg" len="lg"/>
            </a:ln>
            <a:effectLst/>
          </p:spPr>
        </p:cxnSp>
        <p:cxnSp>
          <p:nvCxnSpPr>
            <p:cNvPr id="33" name="Straight Arrow Connector 32">
              <a:extLst>
                <a:ext uri="{FF2B5EF4-FFF2-40B4-BE49-F238E27FC236}">
                  <a16:creationId xmlns:a16="http://schemas.microsoft.com/office/drawing/2014/main" id="{D60127A4-4577-475D-AB60-6E2CA02B5AE6}"/>
                </a:ext>
              </a:extLst>
            </p:cNvPr>
            <p:cNvCxnSpPr>
              <a:stCxn id="41" idx="2"/>
              <a:endCxn id="42" idx="6"/>
            </p:cNvCxnSpPr>
            <p:nvPr/>
          </p:nvCxnSpPr>
          <p:spPr>
            <a:xfrm flipH="1" flipV="1">
              <a:off x="2260661" y="5571067"/>
              <a:ext cx="662506" cy="76200"/>
            </a:xfrm>
            <a:prstGeom prst="straightConnector1">
              <a:avLst/>
            </a:prstGeom>
            <a:noFill/>
            <a:ln w="19050" cap="rnd" cmpd="sng" algn="ctr">
              <a:solidFill>
                <a:sysClr val="windowText" lastClr="000000"/>
              </a:solidFill>
              <a:prstDash val="solid"/>
              <a:tailEnd type="stealth" w="lg" len="lg"/>
            </a:ln>
            <a:effectLst/>
          </p:spPr>
        </p:cxnSp>
        <p:sp>
          <p:nvSpPr>
            <p:cNvPr id="34" name="Isosceles Triangle 33">
              <a:extLst>
                <a:ext uri="{FF2B5EF4-FFF2-40B4-BE49-F238E27FC236}">
                  <a16:creationId xmlns:a16="http://schemas.microsoft.com/office/drawing/2014/main" id="{9CAA1D66-1986-43D4-BDBA-5A4D3B1CCEE4}"/>
                </a:ext>
              </a:extLst>
            </p:cNvPr>
            <p:cNvSpPr/>
            <p:nvPr/>
          </p:nvSpPr>
          <p:spPr>
            <a:xfrm rot="5400000">
              <a:off x="4495821" y="5867402"/>
              <a:ext cx="228600" cy="228596"/>
            </a:xfrm>
            <a:prstGeom prst="triangle">
              <a:avLst/>
            </a:prstGeom>
            <a:solidFill>
              <a:srgbClr val="FF0000"/>
            </a:solidFill>
            <a:ln w="15875" cap="rnd" cmpd="sng" algn="ctr">
              <a:solidFill>
                <a:srgbClr val="FF0000"/>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5" name="Oval 34">
              <a:extLst>
                <a:ext uri="{FF2B5EF4-FFF2-40B4-BE49-F238E27FC236}">
                  <a16:creationId xmlns:a16="http://schemas.microsoft.com/office/drawing/2014/main" id="{C9DC389A-8E2B-46B5-9C7B-2E4376F76D6D}"/>
                </a:ext>
              </a:extLst>
            </p:cNvPr>
            <p:cNvSpPr/>
            <p:nvPr/>
          </p:nvSpPr>
          <p:spPr>
            <a:xfrm>
              <a:off x="1970683" y="19812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6" name="Oval 35">
              <a:extLst>
                <a:ext uri="{FF2B5EF4-FFF2-40B4-BE49-F238E27FC236}">
                  <a16:creationId xmlns:a16="http://schemas.microsoft.com/office/drawing/2014/main" id="{B7AAAC4D-C82B-4B9A-AE3D-ED212944D4EE}"/>
                </a:ext>
              </a:extLst>
            </p:cNvPr>
            <p:cNvSpPr/>
            <p:nvPr/>
          </p:nvSpPr>
          <p:spPr>
            <a:xfrm>
              <a:off x="389559" y="8763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7" name="Oval 36">
              <a:extLst>
                <a:ext uri="{FF2B5EF4-FFF2-40B4-BE49-F238E27FC236}">
                  <a16:creationId xmlns:a16="http://schemas.microsoft.com/office/drawing/2014/main" id="{C7F398C1-389A-47AE-A17A-CC3053D86B4F}"/>
                </a:ext>
              </a:extLst>
            </p:cNvPr>
            <p:cNvSpPr/>
            <p:nvPr/>
          </p:nvSpPr>
          <p:spPr>
            <a:xfrm>
              <a:off x="2286060" y="2209800"/>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8" name="Oval 37">
              <a:extLst>
                <a:ext uri="{FF2B5EF4-FFF2-40B4-BE49-F238E27FC236}">
                  <a16:creationId xmlns:a16="http://schemas.microsoft.com/office/drawing/2014/main" id="{B2C8DFAD-4903-47B8-9B83-27CF1FACD76A}"/>
                </a:ext>
              </a:extLst>
            </p:cNvPr>
            <p:cNvSpPr/>
            <p:nvPr/>
          </p:nvSpPr>
          <p:spPr>
            <a:xfrm>
              <a:off x="3342260" y="2990851"/>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39" name="Oval 38">
              <a:extLst>
                <a:ext uri="{FF2B5EF4-FFF2-40B4-BE49-F238E27FC236}">
                  <a16:creationId xmlns:a16="http://schemas.microsoft.com/office/drawing/2014/main" id="{D3E0A8A5-D120-44BD-B1BE-FD9DB5EC8596}"/>
                </a:ext>
              </a:extLst>
            </p:cNvPr>
            <p:cNvSpPr/>
            <p:nvPr/>
          </p:nvSpPr>
          <p:spPr>
            <a:xfrm>
              <a:off x="2705153" y="3896784"/>
              <a:ext cx="184148"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0" name="Oval 39">
              <a:extLst>
                <a:ext uri="{FF2B5EF4-FFF2-40B4-BE49-F238E27FC236}">
                  <a16:creationId xmlns:a16="http://schemas.microsoft.com/office/drawing/2014/main" id="{D5F33F4E-454A-44D2-BB52-7B36A5E578D6}"/>
                </a:ext>
              </a:extLst>
            </p:cNvPr>
            <p:cNvSpPr/>
            <p:nvPr/>
          </p:nvSpPr>
          <p:spPr>
            <a:xfrm>
              <a:off x="4574139" y="2639484"/>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1" name="Oval 40">
              <a:extLst>
                <a:ext uri="{FF2B5EF4-FFF2-40B4-BE49-F238E27FC236}">
                  <a16:creationId xmlns:a16="http://schemas.microsoft.com/office/drawing/2014/main" id="{B284A2E4-13E4-44FF-9A42-3B3C4BE66C41}"/>
                </a:ext>
              </a:extLst>
            </p:cNvPr>
            <p:cNvSpPr/>
            <p:nvPr/>
          </p:nvSpPr>
          <p:spPr>
            <a:xfrm>
              <a:off x="2923167" y="5562600"/>
              <a:ext cx="186263"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sp>
          <p:nvSpPr>
            <p:cNvPr id="42" name="Oval 41">
              <a:extLst>
                <a:ext uri="{FF2B5EF4-FFF2-40B4-BE49-F238E27FC236}">
                  <a16:creationId xmlns:a16="http://schemas.microsoft.com/office/drawing/2014/main" id="{AB9A8344-7BE5-4298-98B4-55055CFBB71E}"/>
                </a:ext>
              </a:extLst>
            </p:cNvPr>
            <p:cNvSpPr/>
            <p:nvPr/>
          </p:nvSpPr>
          <p:spPr>
            <a:xfrm>
              <a:off x="2076515" y="5486400"/>
              <a:ext cx="184146" cy="169333"/>
            </a:xfrm>
            <a:prstGeom prst="ellipse">
              <a:avLst/>
            </a:prstGeom>
            <a:solidFill>
              <a:srgbClr val="4141FD"/>
            </a:solidFill>
            <a:ln w="15875" cap="rnd" cmpd="sng" algn="ctr">
              <a:solidFill>
                <a:srgbClr val="4141FD"/>
              </a:solidFill>
              <a:prstDash val="solid"/>
            </a:ln>
            <a:effectLst/>
          </p:spPr>
          <p:txBody>
            <a:bodyPr anchor="ctr"/>
            <a:lstStyle/>
            <a:p>
              <a:pPr algn="ctr" defTabSz="685800" eaLnBrk="0" fontAlgn="base" hangingPunct="0">
                <a:spcBef>
                  <a:spcPct val="0"/>
                </a:spcBef>
                <a:spcAft>
                  <a:spcPct val="0"/>
                </a:spcAft>
                <a:defRPr/>
              </a:pPr>
              <a:endParaRPr lang="en-US" sz="2250" kern="0">
                <a:solidFill>
                  <a:srgbClr val="FFFFFF"/>
                </a:solidFill>
                <a:latin typeface="Century Gothic" panose="020B0502020202020204"/>
              </a:endParaRPr>
            </a:p>
          </p:txBody>
        </p:sp>
      </p:grpSp>
      <p:sp>
        <p:nvSpPr>
          <p:cNvPr id="43" name="Rectangle 42">
            <a:extLst>
              <a:ext uri="{FF2B5EF4-FFF2-40B4-BE49-F238E27FC236}">
                <a16:creationId xmlns:a16="http://schemas.microsoft.com/office/drawing/2014/main" id="{50291117-DB06-4619-BDE0-D025F5A2F13A}"/>
              </a:ext>
            </a:extLst>
          </p:cNvPr>
          <p:cNvSpPr/>
          <p:nvPr/>
        </p:nvSpPr>
        <p:spPr>
          <a:xfrm>
            <a:off x="5830368" y="2215794"/>
            <a:ext cx="1971674" cy="730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a:extLst>
              <a:ext uri="{FF2B5EF4-FFF2-40B4-BE49-F238E27FC236}">
                <a16:creationId xmlns:a16="http://schemas.microsoft.com/office/drawing/2014/main" id="{0E901E08-21E6-4309-B424-DC52B9E347D1}"/>
              </a:ext>
            </a:extLst>
          </p:cNvPr>
          <p:cNvSpPr txBox="1"/>
          <p:nvPr/>
        </p:nvSpPr>
        <p:spPr>
          <a:xfrm>
            <a:off x="1371005" y="1381847"/>
            <a:ext cx="3032471" cy="646331"/>
          </a:xfrm>
          <a:prstGeom prst="rect">
            <a:avLst/>
          </a:prstGeom>
          <a:noFill/>
        </p:spPr>
        <p:txBody>
          <a:bodyPr wrap="square" rtlCol="0">
            <a:spAutoFit/>
          </a:bodyPr>
          <a:lstStyle/>
          <a:p>
            <a:pPr algn="ctr"/>
            <a:r>
              <a:rPr lang="en-US" b="1" dirty="0"/>
              <a:t>Physically-based, distributed-parameter hydrologic model</a:t>
            </a:r>
          </a:p>
        </p:txBody>
      </p:sp>
      <p:sp>
        <p:nvSpPr>
          <p:cNvPr id="45" name="TextBox 44">
            <a:extLst>
              <a:ext uri="{FF2B5EF4-FFF2-40B4-BE49-F238E27FC236}">
                <a16:creationId xmlns:a16="http://schemas.microsoft.com/office/drawing/2014/main" id="{CC4014D9-0545-42E8-92B9-DD6AAA3CDDC2}"/>
              </a:ext>
            </a:extLst>
          </p:cNvPr>
          <p:cNvSpPr txBox="1"/>
          <p:nvPr/>
        </p:nvSpPr>
        <p:spPr>
          <a:xfrm>
            <a:off x="4564288" y="1525584"/>
            <a:ext cx="3294434" cy="369332"/>
          </a:xfrm>
          <a:prstGeom prst="rect">
            <a:avLst/>
          </a:prstGeom>
          <a:noFill/>
        </p:spPr>
        <p:txBody>
          <a:bodyPr wrap="square" rtlCol="0">
            <a:spAutoFit/>
          </a:bodyPr>
          <a:lstStyle/>
          <a:p>
            <a:pPr algn="ctr"/>
            <a:r>
              <a:rPr lang="en-US" b="1" dirty="0"/>
              <a:t>Link-node network-flow model</a:t>
            </a:r>
          </a:p>
        </p:txBody>
      </p:sp>
    </p:spTree>
    <p:extLst>
      <p:ext uri="{BB962C8B-B14F-4D97-AF65-F5344CB8AC3E}">
        <p14:creationId xmlns:p14="http://schemas.microsoft.com/office/powerpoint/2010/main" val="32575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3000" decel="13000" fill="hold" nodeType="clickEffect">
                                  <p:stCondLst>
                                    <p:cond delay="0"/>
                                  </p:stCondLst>
                                  <p:childTnLst>
                                    <p:animMotion origin="layout" path="M -2.22222E-6 1.85185E-6 L -0.21875 0.00209 " pathEditMode="relative" rAng="0" ptsTypes="AA">
                                      <p:cBhvr>
                                        <p:cTn id="6" dur="1000" fill="hold"/>
                                        <p:tgtEl>
                                          <p:spTgt spid="15"/>
                                        </p:tgtEl>
                                        <p:attrNameLst>
                                          <p:attrName>ppt_x</p:attrName>
                                          <p:attrName>ppt_y</p:attrName>
                                        </p:attrNameLst>
                                      </p:cBhvr>
                                      <p:rCtr x="-10920" y="0"/>
                                    </p:animMotion>
                                  </p:childTnLst>
                                </p:cTn>
                              </p:par>
                              <p:par>
                                <p:cTn id="7" presetID="42" presetClass="path" presetSubtype="0" accel="50000" decel="50000" fill="hold" nodeType="withEffect">
                                  <p:stCondLst>
                                    <p:cond delay="0"/>
                                  </p:stCondLst>
                                  <p:childTnLst>
                                    <p:animMotion origin="layout" path="M -4.44444E-6 4.07407E-6 L 0.21094 4.07407E-6 " pathEditMode="relative" rAng="0" ptsTypes="AA">
                                      <p:cBhvr>
                                        <p:cTn id="8" dur="1000" fill="hold"/>
                                        <p:tgtEl>
                                          <p:spTgt spid="5"/>
                                        </p:tgtEl>
                                        <p:attrNameLst>
                                          <p:attrName>ppt_x</p:attrName>
                                          <p:attrName>ppt_y</p:attrName>
                                        </p:attrNameLst>
                                      </p:cBhvr>
                                      <p:rCtr x="105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5AE716B-4EAD-430A-88C6-6B6FCDCC8726}"/>
              </a:ext>
            </a:extLst>
          </p:cNvPr>
          <p:cNvSpPr/>
          <p:nvPr/>
        </p:nvSpPr>
        <p:spPr>
          <a:xfrm>
            <a:off x="0" y="3467007"/>
            <a:ext cx="885576" cy="338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7" name="Shape 242">
            <a:extLst>
              <a:ext uri="{FF2B5EF4-FFF2-40B4-BE49-F238E27FC236}">
                <a16:creationId xmlns:a16="http://schemas.microsoft.com/office/drawing/2014/main" id="{4C757F4B-3B21-4763-8AB8-572599CEC3B7}"/>
              </a:ext>
            </a:extLst>
          </p:cNvPr>
          <p:cNvPicPr preferRelativeResize="0"/>
          <p:nvPr/>
        </p:nvPicPr>
        <p:blipFill rotWithShape="1">
          <a:blip r:embed="rId3">
            <a:alphaModFix/>
          </a:blip>
          <a:srcRect t="8109" b="20363"/>
          <a:stretch/>
        </p:blipFill>
        <p:spPr>
          <a:xfrm>
            <a:off x="885576" y="3467008"/>
            <a:ext cx="8271611" cy="3388462"/>
          </a:xfrm>
          <a:prstGeom prst="rect">
            <a:avLst/>
          </a:prstGeom>
          <a:noFill/>
          <a:ln>
            <a:noFill/>
          </a:ln>
        </p:spPr>
      </p:pic>
      <p:sp>
        <p:nvSpPr>
          <p:cNvPr id="48" name="Shape 243">
            <a:extLst>
              <a:ext uri="{FF2B5EF4-FFF2-40B4-BE49-F238E27FC236}">
                <a16:creationId xmlns:a16="http://schemas.microsoft.com/office/drawing/2014/main" id="{E16A950C-049A-4A34-BC37-D2E7D2025B7D}"/>
              </a:ext>
            </a:extLst>
          </p:cNvPr>
          <p:cNvSpPr/>
          <p:nvPr/>
        </p:nvSpPr>
        <p:spPr>
          <a:xfrm rot="-1138195">
            <a:off x="6166768" y="5165837"/>
            <a:ext cx="769676" cy="223851"/>
          </a:xfrm>
          <a:custGeom>
            <a:avLst/>
            <a:gdLst/>
            <a:ahLst/>
            <a:cxnLst/>
            <a:rect l="0" t="0" r="0" b="0"/>
            <a:pathLst>
              <a:path w="120000" h="120000" extrusionOk="0">
                <a:moveTo>
                  <a:pt x="120000" y="0"/>
                </a:moveTo>
                <a:cubicBezTo>
                  <a:pt x="102704" y="44672"/>
                  <a:pt x="85409" y="89345"/>
                  <a:pt x="74754" y="107813"/>
                </a:cubicBezTo>
                <a:cubicBezTo>
                  <a:pt x="64098" y="126281"/>
                  <a:pt x="59836" y="120791"/>
                  <a:pt x="56065" y="110808"/>
                </a:cubicBezTo>
                <a:cubicBezTo>
                  <a:pt x="52295" y="100825"/>
                  <a:pt x="54754" y="62891"/>
                  <a:pt x="52131" y="47917"/>
                </a:cubicBezTo>
                <a:cubicBezTo>
                  <a:pt x="49508" y="32943"/>
                  <a:pt x="46557" y="21962"/>
                  <a:pt x="40327" y="20963"/>
                </a:cubicBezTo>
                <a:cubicBezTo>
                  <a:pt x="34098" y="19965"/>
                  <a:pt x="21475" y="34440"/>
                  <a:pt x="14754" y="41927"/>
                </a:cubicBezTo>
                <a:cubicBezTo>
                  <a:pt x="8032" y="49414"/>
                  <a:pt x="4016" y="57650"/>
                  <a:pt x="0" y="65886"/>
                </a:cubicBezTo>
              </a:path>
            </a:pathLst>
          </a:custGeom>
          <a:noFill/>
          <a:ln w="19050" cap="flat" cmpd="sng">
            <a:solidFill>
              <a:srgbClr val="002060"/>
            </a:solidFill>
            <a:prstDash val="solid"/>
            <a:round/>
            <a:headEnd type="none" w="sm" len="sm"/>
            <a:tailEnd type="none" w="sm" len="sm"/>
          </a:ln>
        </p:spPr>
        <p:txBody>
          <a:bodyPr spcFirstLastPara="1" wrap="square" lIns="68569" tIns="34275" rIns="68569" bIns="34275" anchor="ctr" anchorCtr="0">
            <a:noAutofit/>
          </a:bodyPr>
          <a:lstStyle/>
          <a:p>
            <a:pPr algn="ctr">
              <a:buClr>
                <a:srgbClr val="000000"/>
              </a:buClr>
              <a:buSzPts val="450"/>
            </a:pPr>
            <a:endParaRPr sz="1350">
              <a:solidFill>
                <a:schemeClr val="lt1"/>
              </a:solidFill>
              <a:latin typeface="Century Gothic"/>
              <a:ea typeface="Century Gothic"/>
              <a:cs typeface="Century Gothic"/>
              <a:sym typeface="Century Gothic"/>
            </a:endParaRPr>
          </a:p>
        </p:txBody>
      </p:sp>
      <p:sp>
        <p:nvSpPr>
          <p:cNvPr id="49" name="Shape 244">
            <a:extLst>
              <a:ext uri="{FF2B5EF4-FFF2-40B4-BE49-F238E27FC236}">
                <a16:creationId xmlns:a16="http://schemas.microsoft.com/office/drawing/2014/main" id="{41506CA7-A131-457E-8A5F-96312FB316ED}"/>
              </a:ext>
            </a:extLst>
          </p:cNvPr>
          <p:cNvSpPr txBox="1"/>
          <p:nvPr/>
        </p:nvSpPr>
        <p:spPr>
          <a:xfrm>
            <a:off x="2402751" y="4404704"/>
            <a:ext cx="6297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CA1</a:t>
            </a:r>
            <a:endParaRPr sz="1350"/>
          </a:p>
        </p:txBody>
      </p:sp>
      <p:sp>
        <p:nvSpPr>
          <p:cNvPr id="50" name="Shape 245">
            <a:extLst>
              <a:ext uri="{FF2B5EF4-FFF2-40B4-BE49-F238E27FC236}">
                <a16:creationId xmlns:a16="http://schemas.microsoft.com/office/drawing/2014/main" id="{B09F864A-478F-405E-AD0C-5F62AC7CC13A}"/>
              </a:ext>
            </a:extLst>
          </p:cNvPr>
          <p:cNvSpPr txBox="1"/>
          <p:nvPr/>
        </p:nvSpPr>
        <p:spPr>
          <a:xfrm>
            <a:off x="2956950" y="4058210"/>
            <a:ext cx="71685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CA2</a:t>
            </a:r>
            <a:endParaRPr sz="1350"/>
          </a:p>
        </p:txBody>
      </p:sp>
      <p:sp>
        <p:nvSpPr>
          <p:cNvPr id="51" name="Shape 246">
            <a:extLst>
              <a:ext uri="{FF2B5EF4-FFF2-40B4-BE49-F238E27FC236}">
                <a16:creationId xmlns:a16="http://schemas.microsoft.com/office/drawing/2014/main" id="{259218AF-5FBF-458B-9167-9B395C50473E}"/>
              </a:ext>
            </a:extLst>
          </p:cNvPr>
          <p:cNvSpPr txBox="1"/>
          <p:nvPr/>
        </p:nvSpPr>
        <p:spPr>
          <a:xfrm>
            <a:off x="4255205" y="4507800"/>
            <a:ext cx="651375"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CA3</a:t>
            </a:r>
            <a:endParaRPr sz="1350"/>
          </a:p>
        </p:txBody>
      </p:sp>
      <p:sp>
        <p:nvSpPr>
          <p:cNvPr id="52" name="Shape 247">
            <a:extLst>
              <a:ext uri="{FF2B5EF4-FFF2-40B4-BE49-F238E27FC236}">
                <a16:creationId xmlns:a16="http://schemas.microsoft.com/office/drawing/2014/main" id="{10C7E6DC-F79F-4354-86E2-42217C339655}"/>
              </a:ext>
            </a:extLst>
          </p:cNvPr>
          <p:cNvSpPr txBox="1"/>
          <p:nvPr/>
        </p:nvSpPr>
        <p:spPr>
          <a:xfrm>
            <a:off x="4862164" y="5419800"/>
            <a:ext cx="722700" cy="346500"/>
          </a:xfrm>
          <a:prstGeom prst="rect">
            <a:avLst/>
          </a:prstGeom>
          <a:noFill/>
          <a:ln>
            <a:noFill/>
          </a:ln>
        </p:spPr>
        <p:txBody>
          <a:bodyPr spcFirstLastPara="1" wrap="square" lIns="68569" tIns="34275" rIns="68569" bIns="34275" anchor="t" anchorCtr="0">
            <a:noAutofit/>
          </a:bodyPr>
          <a:lstStyle/>
          <a:p>
            <a:pPr>
              <a:buClr>
                <a:schemeClr val="dk1"/>
              </a:buClr>
              <a:buSzPts val="2400"/>
            </a:pPr>
            <a:r>
              <a:rPr lang="en-US" b="1">
                <a:latin typeface="Arial"/>
                <a:ea typeface="Arial"/>
                <a:cs typeface="Arial"/>
                <a:sym typeface="Arial"/>
              </a:rPr>
              <a:t>CA4</a:t>
            </a:r>
            <a:endParaRPr sz="1350"/>
          </a:p>
        </p:txBody>
      </p:sp>
      <p:sp>
        <p:nvSpPr>
          <p:cNvPr id="53" name="Shape 248">
            <a:extLst>
              <a:ext uri="{FF2B5EF4-FFF2-40B4-BE49-F238E27FC236}">
                <a16:creationId xmlns:a16="http://schemas.microsoft.com/office/drawing/2014/main" id="{B5D35D32-F245-43B6-9DF2-C5D8F91EB406}"/>
              </a:ext>
            </a:extLst>
          </p:cNvPr>
          <p:cNvSpPr txBox="1"/>
          <p:nvPr/>
        </p:nvSpPr>
        <p:spPr>
          <a:xfrm>
            <a:off x="-6181" y="895645"/>
            <a:ext cx="9138375" cy="741150"/>
          </a:xfrm>
          <a:prstGeom prst="rect">
            <a:avLst/>
          </a:prstGeom>
          <a:noFill/>
          <a:ln>
            <a:noFill/>
          </a:ln>
        </p:spPr>
        <p:txBody>
          <a:bodyPr spcFirstLastPara="1" wrap="square" lIns="67856" tIns="33338" rIns="67856" bIns="33338" anchor="ctr" anchorCtr="0">
            <a:noAutofit/>
          </a:bodyPr>
          <a:lstStyle/>
          <a:p>
            <a:pPr algn="ctr">
              <a:buClr>
                <a:schemeClr val="lt1"/>
              </a:buClr>
              <a:buSzPts val="4000"/>
            </a:pPr>
            <a:r>
              <a:rPr lang="en-US" sz="3000" b="1" dirty="0">
                <a:latin typeface="Century Gothic"/>
                <a:ea typeface="Century Gothic"/>
                <a:cs typeface="Century Gothic"/>
                <a:sym typeface="Century Gothic"/>
              </a:rPr>
              <a:t>Integrated Operations-Hydrology Model</a:t>
            </a:r>
            <a:endParaRPr sz="1350" dirty="0"/>
          </a:p>
        </p:txBody>
      </p:sp>
      <p:sp>
        <p:nvSpPr>
          <p:cNvPr id="54" name="Shape 249">
            <a:extLst>
              <a:ext uri="{FF2B5EF4-FFF2-40B4-BE49-F238E27FC236}">
                <a16:creationId xmlns:a16="http://schemas.microsoft.com/office/drawing/2014/main" id="{05F58ECD-2069-424E-B2FF-E2C31C63AB4F}"/>
              </a:ext>
            </a:extLst>
          </p:cNvPr>
          <p:cNvSpPr/>
          <p:nvPr/>
        </p:nvSpPr>
        <p:spPr>
          <a:xfrm>
            <a:off x="7080656" y="3467007"/>
            <a:ext cx="2076525" cy="2104200"/>
          </a:xfrm>
          <a:prstGeom prst="rect">
            <a:avLst/>
          </a:prstGeom>
          <a:solidFill>
            <a:srgbClr val="FFFFFF"/>
          </a:solidFill>
          <a:ln>
            <a:noFill/>
          </a:ln>
        </p:spPr>
        <p:txBody>
          <a:bodyPr spcFirstLastPara="1" wrap="square" lIns="68569" tIns="68569" rIns="68569" bIns="68569" anchor="ctr" anchorCtr="0">
            <a:noAutofit/>
          </a:bodyPr>
          <a:lstStyle/>
          <a:p>
            <a:endParaRPr sz="1350"/>
          </a:p>
        </p:txBody>
      </p:sp>
      <p:sp>
        <p:nvSpPr>
          <p:cNvPr id="55" name="Shape 250">
            <a:extLst>
              <a:ext uri="{FF2B5EF4-FFF2-40B4-BE49-F238E27FC236}">
                <a16:creationId xmlns:a16="http://schemas.microsoft.com/office/drawing/2014/main" id="{0F392455-597F-4A44-ADC9-EFDE4E41656C}"/>
              </a:ext>
            </a:extLst>
          </p:cNvPr>
          <p:cNvSpPr txBox="1"/>
          <p:nvPr/>
        </p:nvSpPr>
        <p:spPr>
          <a:xfrm>
            <a:off x="6856557" y="4504744"/>
            <a:ext cx="2095425" cy="1038825"/>
          </a:xfrm>
          <a:prstGeom prst="rect">
            <a:avLst/>
          </a:prstGeom>
          <a:noFill/>
          <a:ln>
            <a:noFill/>
          </a:ln>
        </p:spPr>
        <p:txBody>
          <a:bodyPr spcFirstLastPara="1" wrap="square" lIns="68569" tIns="34275" rIns="68569" bIns="34275" anchor="t" anchorCtr="0">
            <a:noAutofit/>
          </a:bodyPr>
          <a:lstStyle/>
          <a:p>
            <a:pPr>
              <a:buClr>
                <a:schemeClr val="dk1"/>
              </a:buClr>
              <a:buSzPts val="2800"/>
            </a:pPr>
            <a:r>
              <a:rPr lang="en-US" sz="2100" dirty="0">
                <a:latin typeface="Arial"/>
                <a:ea typeface="Arial"/>
                <a:cs typeface="Arial"/>
                <a:sym typeface="Arial"/>
              </a:rPr>
              <a:t>Minimum instream flow requirement</a:t>
            </a:r>
            <a:endParaRPr sz="1350" dirty="0"/>
          </a:p>
        </p:txBody>
      </p:sp>
      <p:sp>
        <p:nvSpPr>
          <p:cNvPr id="56" name="Shape 251">
            <a:extLst>
              <a:ext uri="{FF2B5EF4-FFF2-40B4-BE49-F238E27FC236}">
                <a16:creationId xmlns:a16="http://schemas.microsoft.com/office/drawing/2014/main" id="{2331E5B9-9FEC-4E69-83D0-625A8289D80F}"/>
              </a:ext>
            </a:extLst>
          </p:cNvPr>
          <p:cNvSpPr/>
          <p:nvPr/>
        </p:nvSpPr>
        <p:spPr>
          <a:xfrm rot="3313641">
            <a:off x="2177645" y="4473733"/>
            <a:ext cx="284051" cy="222448"/>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7" name="Shape 252">
            <a:extLst>
              <a:ext uri="{FF2B5EF4-FFF2-40B4-BE49-F238E27FC236}">
                <a16:creationId xmlns:a16="http://schemas.microsoft.com/office/drawing/2014/main" id="{F99E3D74-3EAA-499E-A395-FAE3933323DC}"/>
              </a:ext>
            </a:extLst>
          </p:cNvPr>
          <p:cNvSpPr/>
          <p:nvPr/>
        </p:nvSpPr>
        <p:spPr>
          <a:xfrm rot="3313641">
            <a:off x="2177645" y="4473733"/>
            <a:ext cx="284051" cy="222448"/>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8" name="Shape 253">
            <a:extLst>
              <a:ext uri="{FF2B5EF4-FFF2-40B4-BE49-F238E27FC236}">
                <a16:creationId xmlns:a16="http://schemas.microsoft.com/office/drawing/2014/main" id="{B47C4DB9-6D97-40AA-BC5E-5EE99AA272EA}"/>
              </a:ext>
            </a:extLst>
          </p:cNvPr>
          <p:cNvSpPr/>
          <p:nvPr/>
        </p:nvSpPr>
        <p:spPr>
          <a:xfrm rot="-627306">
            <a:off x="2730804" y="4143807"/>
            <a:ext cx="283939" cy="222377"/>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9" name="Shape 254">
            <a:extLst>
              <a:ext uri="{FF2B5EF4-FFF2-40B4-BE49-F238E27FC236}">
                <a16:creationId xmlns:a16="http://schemas.microsoft.com/office/drawing/2014/main" id="{128AB263-4D0F-49F7-AF58-F7313B43ACD5}"/>
              </a:ext>
            </a:extLst>
          </p:cNvPr>
          <p:cNvSpPr/>
          <p:nvPr/>
        </p:nvSpPr>
        <p:spPr>
          <a:xfrm rot="-627306">
            <a:off x="2730804" y="4143807"/>
            <a:ext cx="283939" cy="222377"/>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0" name="Shape 255">
            <a:extLst>
              <a:ext uri="{FF2B5EF4-FFF2-40B4-BE49-F238E27FC236}">
                <a16:creationId xmlns:a16="http://schemas.microsoft.com/office/drawing/2014/main" id="{C29A3AF5-5C6C-4DCA-A41A-3EFA28F56EEF}"/>
              </a:ext>
            </a:extLst>
          </p:cNvPr>
          <p:cNvSpPr/>
          <p:nvPr/>
        </p:nvSpPr>
        <p:spPr>
          <a:xfrm rot="-51753">
            <a:off x="3992587" y="4527728"/>
            <a:ext cx="283982" cy="22255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1" name="Shape 256">
            <a:extLst>
              <a:ext uri="{FF2B5EF4-FFF2-40B4-BE49-F238E27FC236}">
                <a16:creationId xmlns:a16="http://schemas.microsoft.com/office/drawing/2014/main" id="{DEF1269F-01F0-4919-A106-2198E043D693}"/>
              </a:ext>
            </a:extLst>
          </p:cNvPr>
          <p:cNvSpPr/>
          <p:nvPr/>
        </p:nvSpPr>
        <p:spPr>
          <a:xfrm rot="-51753">
            <a:off x="3992587" y="4527728"/>
            <a:ext cx="283982" cy="22255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 name="Shape 257">
            <a:extLst>
              <a:ext uri="{FF2B5EF4-FFF2-40B4-BE49-F238E27FC236}">
                <a16:creationId xmlns:a16="http://schemas.microsoft.com/office/drawing/2014/main" id="{E3A908D2-69C6-4AAB-BBDB-D74356887238}"/>
              </a:ext>
            </a:extLst>
          </p:cNvPr>
          <p:cNvSpPr/>
          <p:nvPr/>
        </p:nvSpPr>
        <p:spPr>
          <a:xfrm rot="3757338">
            <a:off x="4822254" y="5204165"/>
            <a:ext cx="283786" cy="22250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 name="Shape 258">
            <a:extLst>
              <a:ext uri="{FF2B5EF4-FFF2-40B4-BE49-F238E27FC236}">
                <a16:creationId xmlns:a16="http://schemas.microsoft.com/office/drawing/2014/main" id="{897D8F0B-46C0-4FFB-8753-F7BCCD832314}"/>
              </a:ext>
            </a:extLst>
          </p:cNvPr>
          <p:cNvSpPr/>
          <p:nvPr/>
        </p:nvSpPr>
        <p:spPr>
          <a:xfrm rot="3757338">
            <a:off x="4822254" y="5204165"/>
            <a:ext cx="283786" cy="22250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4" name="Shape 259">
            <a:extLst>
              <a:ext uri="{FF2B5EF4-FFF2-40B4-BE49-F238E27FC236}">
                <a16:creationId xmlns:a16="http://schemas.microsoft.com/office/drawing/2014/main" id="{193D1C12-B019-40B2-92D5-782DFAD83833}"/>
              </a:ext>
            </a:extLst>
          </p:cNvPr>
          <p:cNvSpPr/>
          <p:nvPr/>
        </p:nvSpPr>
        <p:spPr>
          <a:xfrm>
            <a:off x="76538" y="1660042"/>
            <a:ext cx="8996400" cy="1565882"/>
          </a:xfrm>
          <a:prstGeom prst="rect">
            <a:avLst/>
          </a:prstGeom>
          <a:noFill/>
          <a:ln>
            <a:noFill/>
          </a:ln>
        </p:spPr>
        <p:txBody>
          <a:bodyPr spcFirstLastPara="1" wrap="square" lIns="68569" tIns="34275" rIns="68569" bIns="34275" anchor="t" anchorCtr="0">
            <a:noAutofit/>
          </a:bodyPr>
          <a:lstStyle/>
          <a:p>
            <a:pPr marL="342900" indent="-314325">
              <a:buSzPts val="2600"/>
              <a:buFont typeface="Arial"/>
              <a:buChar char="•"/>
            </a:pPr>
            <a:r>
              <a:rPr lang="en-US" sz="2400" b="1" dirty="0">
                <a:latin typeface="Century Gothic"/>
                <a:ea typeface="Century Gothic"/>
                <a:cs typeface="Century Gothic"/>
                <a:sym typeface="Century Gothic"/>
              </a:rPr>
              <a:t>Releases &amp; diversions based on holistic operation of the system informed by the feedbacks between the GW and SW systems</a:t>
            </a:r>
            <a:endParaRPr sz="2400" dirty="0"/>
          </a:p>
          <a:p>
            <a:pPr marL="342900" indent="-314325">
              <a:buSzPts val="2600"/>
              <a:buFont typeface="Arial"/>
              <a:buChar char="•"/>
            </a:pPr>
            <a:r>
              <a:rPr lang="en-US" sz="2400" b="1" dirty="0">
                <a:latin typeface="Century Gothic"/>
                <a:ea typeface="Century Gothic"/>
                <a:cs typeface="Century Gothic"/>
                <a:sym typeface="Century Gothic"/>
              </a:rPr>
              <a:t>Cell-by-cell GW-SW exchange</a:t>
            </a:r>
            <a:endParaRPr sz="2400" b="1" dirty="0">
              <a:latin typeface="Century Gothic"/>
              <a:ea typeface="Century Gothic"/>
              <a:cs typeface="Century Gothic"/>
              <a:sym typeface="Century Gothic"/>
            </a:endParaRPr>
          </a:p>
        </p:txBody>
      </p:sp>
      <p:sp>
        <p:nvSpPr>
          <p:cNvPr id="65" name="Shape 260">
            <a:extLst>
              <a:ext uri="{FF2B5EF4-FFF2-40B4-BE49-F238E27FC236}">
                <a16:creationId xmlns:a16="http://schemas.microsoft.com/office/drawing/2014/main" id="{2E97366D-CA33-4296-B061-BD1405584571}"/>
              </a:ext>
            </a:extLst>
          </p:cNvPr>
          <p:cNvSpPr/>
          <p:nvPr/>
        </p:nvSpPr>
        <p:spPr>
          <a:xfrm rot="1032781">
            <a:off x="5927273" y="5359289"/>
            <a:ext cx="283602" cy="222611"/>
          </a:xfrm>
          <a:prstGeom prst="rightArrow">
            <a:avLst>
              <a:gd name="adj1" fmla="val 47647"/>
              <a:gd name="adj2" fmla="val 50000"/>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6" name="Shape 261">
            <a:extLst>
              <a:ext uri="{FF2B5EF4-FFF2-40B4-BE49-F238E27FC236}">
                <a16:creationId xmlns:a16="http://schemas.microsoft.com/office/drawing/2014/main" id="{A119BC7A-C4E9-486A-B4E7-007DAA0BD4A6}"/>
              </a:ext>
            </a:extLst>
          </p:cNvPr>
          <p:cNvSpPr/>
          <p:nvPr/>
        </p:nvSpPr>
        <p:spPr>
          <a:xfrm rot="1032781">
            <a:off x="5927273" y="5359289"/>
            <a:ext cx="283602" cy="222611"/>
          </a:xfrm>
          <a:prstGeom prst="rightArrow">
            <a:avLst>
              <a:gd name="adj1" fmla="val 47647"/>
              <a:gd name="adj2" fmla="val 50000"/>
            </a:avLst>
          </a:prstGeom>
          <a:solidFill>
            <a:srgbClr val="0000FF"/>
          </a:solid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nvGrpSpPr>
          <p:cNvPr id="67" name="Group 66">
            <a:extLst>
              <a:ext uri="{FF2B5EF4-FFF2-40B4-BE49-F238E27FC236}">
                <a16:creationId xmlns:a16="http://schemas.microsoft.com/office/drawing/2014/main" id="{BC8B332E-CF6F-449A-82BE-2841C059ECE9}"/>
              </a:ext>
            </a:extLst>
          </p:cNvPr>
          <p:cNvGrpSpPr/>
          <p:nvPr/>
        </p:nvGrpSpPr>
        <p:grpSpPr>
          <a:xfrm>
            <a:off x="2676612" y="4751203"/>
            <a:ext cx="1836080" cy="870775"/>
            <a:chOff x="2921116" y="3872013"/>
            <a:chExt cx="2448106" cy="1161033"/>
          </a:xfrm>
        </p:grpSpPr>
        <p:cxnSp>
          <p:nvCxnSpPr>
            <p:cNvPr id="68" name="Straight Arrow Connector 67">
              <a:extLst>
                <a:ext uri="{FF2B5EF4-FFF2-40B4-BE49-F238E27FC236}">
                  <a16:creationId xmlns:a16="http://schemas.microsoft.com/office/drawing/2014/main" id="{65F0F86C-1914-4C50-8A4D-CA25193D4F6F}"/>
                </a:ext>
              </a:extLst>
            </p:cNvPr>
            <p:cNvCxnSpPr>
              <a:cxnSpLocks/>
            </p:cNvCxnSpPr>
            <p:nvPr/>
          </p:nvCxnSpPr>
          <p:spPr>
            <a:xfrm>
              <a:off x="3389708" y="3872013"/>
              <a:ext cx="1949254" cy="761477"/>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F433791-772F-4346-940A-3BAF6996FFCC}"/>
                </a:ext>
              </a:extLst>
            </p:cNvPr>
            <p:cNvSpPr/>
            <p:nvPr/>
          </p:nvSpPr>
          <p:spPr>
            <a:xfrm rot="1420641">
              <a:off x="2921116" y="4109717"/>
              <a:ext cx="2448106" cy="923329"/>
            </a:xfrm>
            <a:prstGeom prst="rect">
              <a:avLst/>
            </a:prstGeom>
            <a:noFill/>
          </p:spPr>
          <p:txBody>
            <a:bodyPr wrap="none" lIns="68580" tIns="34290" rIns="68580" bIns="34290">
              <a:spAutoFit/>
            </a:bodyPr>
            <a:lstStyle/>
            <a:p>
              <a:pPr algn="ctr"/>
              <a:r>
                <a:rPr lang="en-US" sz="4050" b="1" i="1" dirty="0">
                  <a:ln w="12700">
                    <a:solidFill>
                      <a:schemeClr val="accent1"/>
                    </a:solidFill>
                    <a:prstDash val="solid"/>
                  </a:ln>
                  <a:solidFill>
                    <a:srgbClr val="4141FD"/>
                  </a:solidFill>
                  <a:effectLst>
                    <a:outerShdw dist="38100" dir="2640000" algn="bl" rotWithShape="0">
                      <a:schemeClr val="accent1"/>
                    </a:outerShdw>
                  </a:effectLst>
                </a:rPr>
                <a:t>Seniority</a:t>
              </a:r>
            </a:p>
          </p:txBody>
        </p:sp>
      </p:grpSp>
      <p:grpSp>
        <p:nvGrpSpPr>
          <p:cNvPr id="70" name="Shape 111">
            <a:extLst>
              <a:ext uri="{FF2B5EF4-FFF2-40B4-BE49-F238E27FC236}">
                <a16:creationId xmlns:a16="http://schemas.microsoft.com/office/drawing/2014/main" id="{519E4F57-E084-4EA8-A602-9D87462545A6}"/>
              </a:ext>
            </a:extLst>
          </p:cNvPr>
          <p:cNvGrpSpPr/>
          <p:nvPr/>
        </p:nvGrpSpPr>
        <p:grpSpPr>
          <a:xfrm>
            <a:off x="-6181" y="5159721"/>
            <a:ext cx="2558748" cy="1695749"/>
            <a:chOff x="5175687" y="2485387"/>
            <a:chExt cx="3185475" cy="2111097"/>
          </a:xfrm>
        </p:grpSpPr>
        <p:pic>
          <p:nvPicPr>
            <p:cNvPr id="71" name="Shape 112">
              <a:extLst>
                <a:ext uri="{FF2B5EF4-FFF2-40B4-BE49-F238E27FC236}">
                  <a16:creationId xmlns:a16="http://schemas.microsoft.com/office/drawing/2014/main" id="{64B74E9D-7A79-41A4-BAA1-1E5ADD21ED7E}"/>
                </a:ext>
              </a:extLst>
            </p:cNvPr>
            <p:cNvPicPr preferRelativeResize="0"/>
            <p:nvPr/>
          </p:nvPicPr>
          <p:blipFill rotWithShape="1">
            <a:blip r:embed="rId4">
              <a:alphaModFix/>
            </a:blip>
            <a:srcRect b="9996"/>
            <a:stretch/>
          </p:blipFill>
          <p:spPr>
            <a:xfrm>
              <a:off x="5175687" y="2485387"/>
              <a:ext cx="3185475" cy="2111097"/>
            </a:xfrm>
            <a:prstGeom prst="rect">
              <a:avLst/>
            </a:prstGeom>
            <a:noFill/>
            <a:ln>
              <a:noFill/>
            </a:ln>
          </p:spPr>
        </p:pic>
        <p:sp>
          <p:nvSpPr>
            <p:cNvPr id="72" name="Shape 113">
              <a:extLst>
                <a:ext uri="{FF2B5EF4-FFF2-40B4-BE49-F238E27FC236}">
                  <a16:creationId xmlns:a16="http://schemas.microsoft.com/office/drawing/2014/main" id="{E6B5BB42-4C70-4D62-B129-F9087AF0CED9}"/>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73" name="Straight Connector 72">
            <a:extLst>
              <a:ext uri="{FF2B5EF4-FFF2-40B4-BE49-F238E27FC236}">
                <a16:creationId xmlns:a16="http://schemas.microsoft.com/office/drawing/2014/main" id="{03E626E9-1D7B-4D2A-9A7A-4278FB608DF2}"/>
              </a:ext>
            </a:extLst>
          </p:cNvPr>
          <p:cNvCxnSpPr>
            <a:cxnSpLocks/>
          </p:cNvCxnSpPr>
          <p:nvPr/>
        </p:nvCxnSpPr>
        <p:spPr>
          <a:xfrm>
            <a:off x="1764030" y="5571207"/>
            <a:ext cx="0" cy="866613"/>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57"/>
                                        </p:tgtEl>
                                      </p:cBhvr>
                                    </p:animEffect>
                                    <p:set>
                                      <p:cBhvr>
                                        <p:cTn id="18" dur="1" fill="hold">
                                          <p:stCondLst>
                                            <p:cond delay="1000"/>
                                          </p:stCondLst>
                                        </p:cTn>
                                        <p:tgtEl>
                                          <p:spTgt spid="57"/>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1.25E-6 7.40741E-7 L 0.0138 7.40741E-7 " pathEditMode="relative" rAng="0" ptsTypes="AA">
                                      <p:cBhvr>
                                        <p:cTn id="20" dur="1000" fill="hold"/>
                                        <p:tgtEl>
                                          <p:spTgt spid="73"/>
                                        </p:tgtEl>
                                        <p:attrNameLst>
                                          <p:attrName>ppt_x</p:attrName>
                                          <p:attrName>ppt_y</p:attrName>
                                        </p:attrNameLst>
                                      </p:cBhvr>
                                      <p:rCtr x="690" y="0"/>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59"/>
                                        </p:tgtEl>
                                      </p:cBhvr>
                                    </p:animEffect>
                                    <p:set>
                                      <p:cBhvr>
                                        <p:cTn id="25" dur="1" fill="hold">
                                          <p:stCondLst>
                                            <p:cond delay="1000"/>
                                          </p:stCondLst>
                                        </p:cTn>
                                        <p:tgtEl>
                                          <p:spTgt spid="59"/>
                                        </p:tgtEl>
                                        <p:attrNameLst>
                                          <p:attrName>style.visibility</p:attrName>
                                        </p:attrNameLst>
                                      </p:cBhvr>
                                      <p:to>
                                        <p:strVal val="hidden"/>
                                      </p:to>
                                    </p:set>
                                  </p:childTnLst>
                                </p:cTn>
                              </p:par>
                              <p:par>
                                <p:cTn id="26" presetID="42" presetClass="path" presetSubtype="0" accel="50000" decel="50000" fill="hold" nodeType="withEffect">
                                  <p:stCondLst>
                                    <p:cond delay="0"/>
                                  </p:stCondLst>
                                  <p:childTnLst>
                                    <p:animMotion origin="layout" path="M 0.01367 0.00139 L 0.02617 0.00139 " pathEditMode="relative" rAng="0" ptsTypes="AA">
                                      <p:cBhvr>
                                        <p:cTn id="27" dur="1000" fill="hold"/>
                                        <p:tgtEl>
                                          <p:spTgt spid="73"/>
                                        </p:tgtEl>
                                        <p:attrNameLst>
                                          <p:attrName>ppt_x</p:attrName>
                                          <p:attrName>ppt_y</p:attrName>
                                        </p:attrNameLst>
                                      </p:cBhvr>
                                      <p:rCtr x="625" y="0"/>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61"/>
                                        </p:tgtEl>
                                      </p:cBhvr>
                                    </p:animEffect>
                                    <p:set>
                                      <p:cBhvr>
                                        <p:cTn id="32" dur="1" fill="hold">
                                          <p:stCondLst>
                                            <p:cond delay="1000"/>
                                          </p:stCondLst>
                                        </p:cTn>
                                        <p:tgtEl>
                                          <p:spTgt spid="61"/>
                                        </p:tgtEl>
                                        <p:attrNameLst>
                                          <p:attrName>style.visibility</p:attrName>
                                        </p:attrNameLst>
                                      </p:cBhvr>
                                      <p:to>
                                        <p:strVal val="hidden"/>
                                      </p:to>
                                    </p:set>
                                  </p:childTnLst>
                                </p:cTn>
                              </p:par>
                              <p:par>
                                <p:cTn id="33" presetID="42" presetClass="path" presetSubtype="0" accel="50000" decel="50000" fill="hold" nodeType="withEffect">
                                  <p:stCondLst>
                                    <p:cond delay="0"/>
                                  </p:stCondLst>
                                  <p:childTnLst>
                                    <p:animMotion origin="layout" path="M 0.02435 0.00069 L 0.03568 0.00069 " pathEditMode="relative" rAng="0" ptsTypes="AA">
                                      <p:cBhvr>
                                        <p:cTn id="34" dur="1000" fill="hold"/>
                                        <p:tgtEl>
                                          <p:spTgt spid="73"/>
                                        </p:tgtEl>
                                        <p:attrNameLst>
                                          <p:attrName>ppt_x</p:attrName>
                                          <p:attrName>ppt_y</p:attrName>
                                        </p:attrNameLst>
                                      </p:cBhvr>
                                      <p:rCtr x="560" y="0"/>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63"/>
                                        </p:tgtEl>
                                      </p:cBhvr>
                                    </p:animEffect>
                                    <p:set>
                                      <p:cBhvr>
                                        <p:cTn id="39" dur="1" fill="hold">
                                          <p:stCondLst>
                                            <p:cond delay="1000"/>
                                          </p:stCondLst>
                                        </p:cTn>
                                        <p:tgtEl>
                                          <p:spTgt spid="63"/>
                                        </p:tgtEl>
                                        <p:attrNameLst>
                                          <p:attrName>style.visibility</p:attrName>
                                        </p:attrNameLst>
                                      </p:cBhvr>
                                      <p:to>
                                        <p:strVal val="hidden"/>
                                      </p:to>
                                    </p:set>
                                  </p:childTnLst>
                                </p:cTn>
                              </p:par>
                              <p:par>
                                <p:cTn id="40" presetID="42" presetClass="path" presetSubtype="0" accel="50000" decel="50000" fill="hold" nodeType="withEffect">
                                  <p:stCondLst>
                                    <p:cond delay="0"/>
                                  </p:stCondLst>
                                  <p:childTnLst>
                                    <p:animMotion origin="layout" path="M 0.0375 0.00185 L 0.04687 0.00185 " pathEditMode="relative" rAng="0" ptsTypes="AA">
                                      <p:cBhvr>
                                        <p:cTn id="41" dur="1000" fill="hold"/>
                                        <p:tgtEl>
                                          <p:spTgt spid="73"/>
                                        </p:tgtEl>
                                        <p:attrNameLst>
                                          <p:attrName>ppt_x</p:attrName>
                                          <p:attrName>ppt_y</p:attrName>
                                        </p:attrNameLst>
                                      </p:cBhvr>
                                      <p:rCtr x="469"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1000"/>
                                        <p:tgtEl>
                                          <p:spTgt spid="6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1000"/>
                                        <p:tgtEl>
                                          <p:spTgt spid="61"/>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1000"/>
                                        <p:tgtEl>
                                          <p:spTgt spid="59"/>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2865379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7B873-5B43-442A-8367-0A000364A547}"/>
              </a:ext>
            </a:extLst>
          </p:cNvPr>
          <p:cNvSpPr/>
          <p:nvPr/>
        </p:nvSpPr>
        <p:spPr>
          <a:xfrm>
            <a:off x="2170319" y="664904"/>
            <a:ext cx="4687747" cy="553998"/>
          </a:xfrm>
          <a:prstGeom prst="rect">
            <a:avLst/>
          </a:prstGeom>
        </p:spPr>
        <p:txBody>
          <a:bodyPr wrap="square">
            <a:spAutoFit/>
          </a:bodyPr>
          <a:lstStyle/>
          <a:p>
            <a:pPr algn="ctr" defTabSz="685800">
              <a:defRPr/>
            </a:pPr>
            <a:r>
              <a:rPr lang="en-US" sz="3000" b="1" dirty="0">
                <a:latin typeface="Century Gothic" panose="020B0502020202020204"/>
              </a:rPr>
              <a:t>Problem Motivation</a:t>
            </a:r>
            <a:endParaRPr lang="en-US" sz="2400" dirty="0">
              <a:latin typeface="Century Gothic" panose="020B0502020202020204"/>
            </a:endParaRPr>
          </a:p>
        </p:txBody>
      </p:sp>
      <p:sp>
        <p:nvSpPr>
          <p:cNvPr id="3" name="Rectangle 2">
            <a:extLst>
              <a:ext uri="{FF2B5EF4-FFF2-40B4-BE49-F238E27FC236}">
                <a16:creationId xmlns:a16="http://schemas.microsoft.com/office/drawing/2014/main" id="{6E8AF5B6-4F40-40CA-B773-16E97F1FCF54}"/>
              </a:ext>
            </a:extLst>
          </p:cNvPr>
          <p:cNvSpPr/>
          <p:nvPr/>
        </p:nvSpPr>
        <p:spPr>
          <a:xfrm>
            <a:off x="437030" y="1463480"/>
            <a:ext cx="8269940" cy="1384995"/>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2">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Tree>
    <p:extLst>
      <p:ext uri="{BB962C8B-B14F-4D97-AF65-F5344CB8AC3E}">
        <p14:creationId xmlns:p14="http://schemas.microsoft.com/office/powerpoint/2010/main" val="300235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AA4E2F-0FCB-4D5B-952D-B62A1B695292}"/>
              </a:ext>
            </a:extLst>
          </p:cNvPr>
          <p:cNvSpPr/>
          <p:nvPr/>
        </p:nvSpPr>
        <p:spPr>
          <a:xfrm>
            <a:off x="1124606" y="649137"/>
            <a:ext cx="6894787" cy="553998"/>
          </a:xfrm>
          <a:prstGeom prst="rect">
            <a:avLst/>
          </a:prstGeom>
        </p:spPr>
        <p:txBody>
          <a:bodyPr wrap="square">
            <a:spAutoFit/>
          </a:bodyPr>
          <a:lstStyle/>
          <a:p>
            <a:pPr algn="ctr"/>
            <a:r>
              <a:rPr lang="en-US" sz="3000" b="1" dirty="0">
                <a:latin typeface="Century Gothic" panose="020B0502020202020204" pitchFamily="34" charset="0"/>
              </a:rPr>
              <a:t>Benefits of Code Integration</a:t>
            </a:r>
            <a:endParaRPr lang="en-US" sz="2400" dirty="0">
              <a:latin typeface="Century Gothic" panose="020B0502020202020204" pitchFamily="34" charset="0"/>
            </a:endParaRPr>
          </a:p>
        </p:txBody>
      </p:sp>
      <p:sp>
        <p:nvSpPr>
          <p:cNvPr id="6" name="Rectangle 5">
            <a:extLst>
              <a:ext uri="{FF2B5EF4-FFF2-40B4-BE49-F238E27FC236}">
                <a16:creationId xmlns:a16="http://schemas.microsoft.com/office/drawing/2014/main" id="{0E45907B-BF6D-4F03-95FA-AF4F95E0BAEC}"/>
              </a:ext>
            </a:extLst>
          </p:cNvPr>
          <p:cNvSpPr/>
          <p:nvPr/>
        </p:nvSpPr>
        <p:spPr>
          <a:xfrm>
            <a:off x="321416" y="1553379"/>
            <a:ext cx="8269940" cy="2131353"/>
          </a:xfrm>
          <a:prstGeom prst="rect">
            <a:avLst/>
          </a:prstGeom>
        </p:spPr>
        <p:txBody>
          <a:bodyPr wrap="square">
            <a:spAutoFit/>
          </a:bodyPr>
          <a:lstStyle/>
          <a:p>
            <a:pPr marL="457200" indent="-457200">
              <a:spcBef>
                <a:spcPts val="450"/>
              </a:spcBef>
              <a:spcAft>
                <a:spcPts val="450"/>
              </a:spcAft>
              <a:buFont typeface="+mj-lt"/>
              <a:buAutoNum type="arabicPeriod"/>
            </a:pPr>
            <a:r>
              <a:rPr lang="en-US" sz="2400" b="1" dirty="0">
                <a:latin typeface="Century Gothic" panose="020B0502020202020204" pitchFamily="34" charset="0"/>
              </a:rPr>
              <a:t>Improved representation of spatially distributed groundwater/surface-water exchanges in MODSIM</a:t>
            </a:r>
          </a:p>
          <a:p>
            <a:pPr marL="685800" lvl="1" indent="-342900">
              <a:spcBef>
                <a:spcPts val="450"/>
              </a:spcBef>
              <a:spcAft>
                <a:spcPts val="450"/>
              </a:spcAft>
              <a:buFont typeface="Arial" pitchFamily="34" charset="0"/>
              <a:buChar char="•"/>
            </a:pPr>
            <a:r>
              <a:rPr lang="en-US" sz="2400" b="1" dirty="0">
                <a:latin typeface="Century Gothic" panose="020B0502020202020204" pitchFamily="34" charset="0"/>
              </a:rPr>
              <a:t>Glover solution</a:t>
            </a:r>
          </a:p>
          <a:p>
            <a:pPr marL="685800" lvl="1" indent="-342900">
              <a:buFont typeface="Arial" pitchFamily="34" charset="0"/>
              <a:buChar char="•"/>
            </a:pPr>
            <a:r>
              <a:rPr lang="en-US" sz="2400" b="1" dirty="0">
                <a:latin typeface="Century Gothic" panose="020B0502020202020204" pitchFamily="34" charset="0"/>
              </a:rPr>
              <a:t>Aquifer response</a:t>
            </a:r>
          </a:p>
          <a:p>
            <a:pPr marL="342900" lvl="1"/>
            <a:r>
              <a:rPr lang="en-US" sz="2400" b="1" dirty="0">
                <a:latin typeface="Century Gothic" panose="020B0502020202020204" pitchFamily="34" charset="0"/>
              </a:rPr>
              <a:t>    functions</a:t>
            </a:r>
          </a:p>
        </p:txBody>
      </p:sp>
      <p:pic>
        <p:nvPicPr>
          <p:cNvPr id="7" name="Picture 6">
            <a:extLst>
              <a:ext uri="{FF2B5EF4-FFF2-40B4-BE49-F238E27FC236}">
                <a16:creationId xmlns:a16="http://schemas.microsoft.com/office/drawing/2014/main" id="{8FB43906-8DB7-48FC-A0DE-534F6DF2F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9345" y="2580290"/>
            <a:ext cx="4797625" cy="4039158"/>
          </a:xfrm>
          <a:prstGeom prst="rect">
            <a:avLst/>
          </a:prstGeom>
          <a:effectLst>
            <a:outerShdw blurRad="406400" dist="76200" dir="2700000" algn="tl" rotWithShape="0">
              <a:prstClr val="black">
                <a:alpha val="72000"/>
              </a:prstClr>
            </a:outerShdw>
          </a:effectLst>
        </p:spPr>
      </p:pic>
    </p:spTree>
    <p:extLst>
      <p:ext uri="{BB962C8B-B14F-4D97-AF65-F5344CB8AC3E}">
        <p14:creationId xmlns:p14="http://schemas.microsoft.com/office/powerpoint/2010/main" val="233106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2883-BF55-431E-8576-0E27EBC6C387}"/>
              </a:ext>
            </a:extLst>
          </p:cNvPr>
          <p:cNvSpPr>
            <a:spLocks noGrp="1"/>
          </p:cNvSpPr>
          <p:nvPr>
            <p:ph type="title"/>
          </p:nvPr>
        </p:nvSpPr>
        <p:spPr>
          <a:xfrm>
            <a:off x="685331" y="2562932"/>
            <a:ext cx="7773338" cy="642723"/>
          </a:xfrm>
        </p:spPr>
        <p:txBody>
          <a:bodyPr/>
          <a:lstStyle/>
          <a:p>
            <a:r>
              <a:rPr lang="en-US" dirty="0"/>
              <a:t>Tell me more about MODSIM…</a:t>
            </a:r>
          </a:p>
        </p:txBody>
      </p:sp>
    </p:spTree>
    <p:extLst>
      <p:ext uri="{BB962C8B-B14F-4D97-AF65-F5344CB8AC3E}">
        <p14:creationId xmlns:p14="http://schemas.microsoft.com/office/powerpoint/2010/main" val="63288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7883" y="1810096"/>
            <a:ext cx="2763293" cy="4154984"/>
          </a:xfrm>
          <a:prstGeom prst="rect">
            <a:avLst/>
          </a:prstGeom>
        </p:spPr>
        <p:txBody>
          <a:bodyPr wrap="square">
            <a:spAutoFit/>
          </a:bodyPr>
          <a:lstStyle/>
          <a:p>
            <a:pPr marL="342900" indent="-342900">
              <a:buFont typeface="Arial" pitchFamily="34" charset="0"/>
              <a:buChar char="•"/>
            </a:pPr>
            <a:r>
              <a:rPr lang="en-US" sz="2400" b="1" dirty="0"/>
              <a:t>ACRES/ARSP</a:t>
            </a:r>
          </a:p>
          <a:p>
            <a:pPr marL="342900" indent="-342900">
              <a:buFont typeface="Arial" pitchFamily="34" charset="0"/>
              <a:buChar char="•"/>
            </a:pPr>
            <a:r>
              <a:rPr lang="en-US" sz="2400" b="1" dirty="0"/>
              <a:t>AQUATOOL</a:t>
            </a:r>
          </a:p>
          <a:p>
            <a:pPr marL="342900" indent="-342900">
              <a:buFont typeface="Arial" pitchFamily="34" charset="0"/>
              <a:buChar char="•"/>
            </a:pPr>
            <a:r>
              <a:rPr lang="en-US" sz="2400" b="1" dirty="0"/>
              <a:t>AQUATOR</a:t>
            </a:r>
          </a:p>
          <a:p>
            <a:pPr marL="342900" indent="-342900">
              <a:buFont typeface="Arial" pitchFamily="34" charset="0"/>
              <a:buChar char="•"/>
            </a:pPr>
            <a:r>
              <a:rPr lang="en-US" sz="2400" b="1" dirty="0" err="1"/>
              <a:t>CalSim</a:t>
            </a:r>
            <a:r>
              <a:rPr lang="en-US" sz="2400" b="1" dirty="0"/>
              <a:t>/</a:t>
            </a:r>
            <a:r>
              <a:rPr lang="en-US" sz="2400" b="1" dirty="0" err="1"/>
              <a:t>CalSim</a:t>
            </a:r>
            <a:r>
              <a:rPr lang="en-US" sz="2400" b="1" dirty="0"/>
              <a:t> II</a:t>
            </a:r>
          </a:p>
          <a:p>
            <a:pPr marL="342900" indent="-342900">
              <a:buFont typeface="Arial" pitchFamily="34" charset="0"/>
              <a:buChar char="•"/>
            </a:pPr>
            <a:r>
              <a:rPr lang="en-US" sz="2400" b="1" dirty="0" err="1"/>
              <a:t>ExcelCRAM</a:t>
            </a:r>
            <a:endParaRPr lang="en-US" sz="2400" b="1" dirty="0"/>
          </a:p>
          <a:p>
            <a:pPr marL="342900" indent="-342900">
              <a:buFont typeface="Arial" pitchFamily="34" charset="0"/>
              <a:buChar char="•"/>
            </a:pPr>
            <a:r>
              <a:rPr lang="en-US" sz="2400" b="1" dirty="0"/>
              <a:t>HEC </a:t>
            </a:r>
            <a:r>
              <a:rPr lang="en-US" sz="2400" b="1" dirty="0" err="1"/>
              <a:t>ResSim</a:t>
            </a:r>
            <a:endParaRPr lang="en-US" sz="2400" b="1" dirty="0"/>
          </a:p>
          <a:p>
            <a:pPr marL="342900" indent="-342900">
              <a:buFont typeface="Arial" pitchFamily="34" charset="0"/>
              <a:buChar char="•"/>
            </a:pPr>
            <a:r>
              <a:rPr lang="en-US" sz="2400" b="1" dirty="0"/>
              <a:t>IRIS/IRAS</a:t>
            </a:r>
          </a:p>
          <a:p>
            <a:pPr marL="342900" indent="-342900">
              <a:buFont typeface="Arial" pitchFamily="34" charset="0"/>
              <a:buChar char="•"/>
            </a:pPr>
            <a:r>
              <a:rPr lang="en-US" sz="2400" b="1" dirty="0"/>
              <a:t>IQQM</a:t>
            </a:r>
          </a:p>
          <a:p>
            <a:pPr marL="342900" indent="-342900">
              <a:buFont typeface="Arial" pitchFamily="34" charset="0"/>
              <a:buChar char="•"/>
            </a:pPr>
            <a:r>
              <a:rPr lang="en-US" sz="2400" b="1" dirty="0"/>
              <a:t>MIKE Basin</a:t>
            </a:r>
          </a:p>
          <a:p>
            <a:pPr marL="342900" indent="-342900">
              <a:buFont typeface="Arial" pitchFamily="34" charset="0"/>
              <a:buChar char="•"/>
            </a:pPr>
            <a:r>
              <a:rPr lang="en-US" sz="2400" b="1" dirty="0"/>
              <a:t>MISER</a:t>
            </a:r>
          </a:p>
          <a:p>
            <a:pPr marL="342900" indent="-342900">
              <a:buFont typeface="Arial" pitchFamily="34" charset="0"/>
              <a:buChar char="•"/>
            </a:pPr>
            <a:r>
              <a:rPr lang="en-US" sz="2400" b="1" dirty="0"/>
              <a:t>MODSIM</a:t>
            </a:r>
          </a:p>
        </p:txBody>
      </p:sp>
      <p:sp>
        <p:nvSpPr>
          <p:cNvPr id="5" name="Rectangle 4"/>
          <p:cNvSpPr/>
          <p:nvPr/>
        </p:nvSpPr>
        <p:spPr>
          <a:xfrm>
            <a:off x="3739840" y="1805697"/>
            <a:ext cx="3064354" cy="4154984"/>
          </a:xfrm>
          <a:prstGeom prst="rect">
            <a:avLst/>
          </a:prstGeom>
        </p:spPr>
        <p:txBody>
          <a:bodyPr wrap="square">
            <a:spAutoFit/>
          </a:bodyPr>
          <a:lstStyle/>
          <a:p>
            <a:pPr marL="342900" indent="-342900">
              <a:buFont typeface="Arial" pitchFamily="34" charset="0"/>
              <a:buChar char="•"/>
            </a:pPr>
            <a:r>
              <a:rPr lang="en-US" sz="2400" b="1" dirty="0"/>
              <a:t>MULINO</a:t>
            </a:r>
          </a:p>
          <a:p>
            <a:pPr marL="342900" indent="-342900">
              <a:buFont typeface="Arial" pitchFamily="34" charset="0"/>
              <a:buChar char="•"/>
            </a:pPr>
            <a:r>
              <a:rPr lang="en-US" sz="2400" b="1" dirty="0"/>
              <a:t>OASIS</a:t>
            </a:r>
          </a:p>
          <a:p>
            <a:pPr marL="342900" indent="-342900">
              <a:buFont typeface="Arial" pitchFamily="34" charset="0"/>
              <a:buChar char="•"/>
            </a:pPr>
            <a:r>
              <a:rPr lang="en-US" sz="2400" b="1" dirty="0"/>
              <a:t>REALM</a:t>
            </a:r>
          </a:p>
          <a:p>
            <a:pPr marL="342900" indent="-342900">
              <a:buFont typeface="Arial" pitchFamily="34" charset="0"/>
              <a:buChar char="•"/>
            </a:pPr>
            <a:r>
              <a:rPr lang="en-US" sz="2400" b="1" dirty="0"/>
              <a:t>RIBASIM</a:t>
            </a:r>
          </a:p>
          <a:p>
            <a:pPr marL="342900" indent="-342900">
              <a:buFont typeface="Arial" pitchFamily="34" charset="0"/>
              <a:buChar char="•"/>
            </a:pPr>
            <a:r>
              <a:rPr lang="en-US" sz="2400" b="1" dirty="0" err="1"/>
              <a:t>RiverWare</a:t>
            </a:r>
            <a:endParaRPr lang="en-US" sz="2400" b="1" dirty="0"/>
          </a:p>
          <a:p>
            <a:pPr marL="342900" indent="-342900">
              <a:buFont typeface="Arial" pitchFamily="34" charset="0"/>
              <a:buChar char="•"/>
            </a:pPr>
            <a:r>
              <a:rPr lang="en-US" sz="2400" b="1" dirty="0"/>
              <a:t>Source IMS</a:t>
            </a:r>
          </a:p>
          <a:p>
            <a:pPr marL="342900" indent="-342900">
              <a:buFont typeface="Arial" pitchFamily="34" charset="0"/>
              <a:buChar char="•"/>
            </a:pPr>
            <a:r>
              <a:rPr lang="en-US" sz="2400" b="1" dirty="0" err="1"/>
              <a:t>StateMod</a:t>
            </a:r>
            <a:endParaRPr lang="en-US" sz="2400" b="1" dirty="0"/>
          </a:p>
          <a:p>
            <a:pPr marL="342900" indent="-342900">
              <a:buFont typeface="Arial" pitchFamily="34" charset="0"/>
              <a:buChar char="•"/>
            </a:pPr>
            <a:r>
              <a:rPr lang="en-US" sz="2400" b="1" dirty="0"/>
              <a:t>Stella</a:t>
            </a:r>
          </a:p>
          <a:p>
            <a:pPr marL="342900" indent="-342900">
              <a:buFont typeface="Arial" pitchFamily="34" charset="0"/>
              <a:buChar char="•"/>
            </a:pPr>
            <a:r>
              <a:rPr lang="en-US" sz="2400" b="1" dirty="0"/>
              <a:t>WARGI</a:t>
            </a:r>
          </a:p>
          <a:p>
            <a:pPr marL="342900" indent="-342900">
              <a:buFont typeface="Arial" pitchFamily="34" charset="0"/>
              <a:buChar char="•"/>
            </a:pPr>
            <a:r>
              <a:rPr lang="en-US" sz="2400" b="1" dirty="0"/>
              <a:t>WASP</a:t>
            </a:r>
          </a:p>
          <a:p>
            <a:pPr marL="342900" indent="-342900">
              <a:buFont typeface="Arial" pitchFamily="34" charset="0"/>
              <a:buChar char="•"/>
            </a:pPr>
            <a:r>
              <a:rPr lang="en-US" sz="2400" b="1" dirty="0" err="1"/>
              <a:t>WaterWare</a:t>
            </a:r>
            <a:endParaRPr lang="en-US" sz="2400" b="1" dirty="0"/>
          </a:p>
        </p:txBody>
      </p:sp>
      <p:sp>
        <p:nvSpPr>
          <p:cNvPr id="6" name="Rectangle 5"/>
          <p:cNvSpPr/>
          <p:nvPr/>
        </p:nvSpPr>
        <p:spPr>
          <a:xfrm>
            <a:off x="6009296" y="1805698"/>
            <a:ext cx="2588170" cy="1200329"/>
          </a:xfrm>
          <a:prstGeom prst="rect">
            <a:avLst/>
          </a:prstGeom>
        </p:spPr>
        <p:txBody>
          <a:bodyPr wrap="square">
            <a:spAutoFit/>
          </a:bodyPr>
          <a:lstStyle/>
          <a:p>
            <a:pPr marL="342900" indent="-342900">
              <a:buFont typeface="Arial" pitchFamily="34" charset="0"/>
              <a:buChar char="•"/>
            </a:pPr>
            <a:r>
              <a:rPr lang="en-US" sz="2400" b="1" dirty="0"/>
              <a:t>WATHNET</a:t>
            </a:r>
          </a:p>
          <a:p>
            <a:pPr marL="342900" indent="-342900">
              <a:buFont typeface="Arial" pitchFamily="34" charset="0"/>
              <a:buChar char="•"/>
            </a:pPr>
            <a:r>
              <a:rPr lang="en-US" sz="2400" b="1" dirty="0"/>
              <a:t>WEAP21-IWRM</a:t>
            </a:r>
          </a:p>
          <a:p>
            <a:pPr marL="342900" indent="-342900">
              <a:buFont typeface="Arial" pitchFamily="34" charset="0"/>
              <a:buChar char="•"/>
            </a:pPr>
            <a:r>
              <a:rPr lang="en-US" sz="2400" b="1" dirty="0"/>
              <a:t>WRAP</a:t>
            </a:r>
          </a:p>
        </p:txBody>
      </p:sp>
      <p:sp>
        <p:nvSpPr>
          <p:cNvPr id="9" name="Rectangle 8"/>
          <p:cNvSpPr/>
          <p:nvPr/>
        </p:nvSpPr>
        <p:spPr>
          <a:xfrm>
            <a:off x="678656" y="911320"/>
            <a:ext cx="7915275" cy="553998"/>
          </a:xfrm>
          <a:prstGeom prst="rect">
            <a:avLst/>
          </a:prstGeom>
        </p:spPr>
        <p:txBody>
          <a:bodyPr wrap="square">
            <a:spAutoFit/>
          </a:bodyPr>
          <a:lstStyle/>
          <a:p>
            <a:pPr algn="ctr"/>
            <a:r>
              <a:rPr lang="en-US" sz="3000" b="1" dirty="0"/>
              <a:t>One River Operation Code Among Many</a:t>
            </a:r>
            <a:endParaRPr lang="en-US" sz="2400" dirty="0"/>
          </a:p>
        </p:txBody>
      </p:sp>
    </p:spTree>
    <p:extLst>
      <p:ext uri="{BB962C8B-B14F-4D97-AF65-F5344CB8AC3E}">
        <p14:creationId xmlns:p14="http://schemas.microsoft.com/office/powerpoint/2010/main" val="439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2967EF-C28A-44A4-99F1-6E783BA19B43}"/>
              </a:ext>
            </a:extLst>
          </p:cNvPr>
          <p:cNvSpPr/>
          <p:nvPr/>
        </p:nvSpPr>
        <p:spPr>
          <a:xfrm>
            <a:off x="1479337" y="1700595"/>
            <a:ext cx="5946222" cy="3539430"/>
          </a:xfrm>
          <a:prstGeom prst="rect">
            <a:avLst/>
          </a:prstGeom>
        </p:spPr>
        <p:txBody>
          <a:bodyPr wrap="square">
            <a:spAutoFit/>
          </a:bodyPr>
          <a:lstStyle/>
          <a:p>
            <a:pPr marL="342900" indent="-342900">
              <a:buFont typeface="Arial" pitchFamily="34" charset="0"/>
              <a:buChar char="•"/>
            </a:pPr>
            <a:r>
              <a:rPr lang="en-US" sz="2800" b="1" u="sng" dirty="0"/>
              <a:t>Free</a:t>
            </a:r>
          </a:p>
          <a:p>
            <a:pPr marL="342900" indent="-342900">
              <a:buFont typeface="Arial" pitchFamily="34" charset="0"/>
              <a:buChar char="•"/>
            </a:pPr>
            <a:r>
              <a:rPr lang="en-US" sz="2800" b="1" dirty="0"/>
              <a:t>Custom code interface</a:t>
            </a:r>
          </a:p>
          <a:p>
            <a:pPr marL="342900" indent="-342900">
              <a:buFont typeface="Arial" pitchFamily="34" charset="0"/>
              <a:buChar char="•"/>
            </a:pPr>
            <a:r>
              <a:rPr lang="en-US" sz="2800" b="1" dirty="0"/>
              <a:t>Quasi-open source</a:t>
            </a:r>
          </a:p>
          <a:p>
            <a:pPr marL="342900" indent="-342900">
              <a:buFont typeface="Arial" pitchFamily="34" charset="0"/>
              <a:buChar char="•"/>
            </a:pPr>
            <a:r>
              <a:rPr lang="en-US" sz="2800" b="1" dirty="0"/>
              <a:t>An intuitive, simple GUI</a:t>
            </a:r>
          </a:p>
          <a:p>
            <a:pPr marL="342900" indent="-342900">
              <a:buFont typeface="Arial" pitchFamily="34" charset="0"/>
              <a:buChar char="•"/>
            </a:pPr>
            <a:r>
              <a:rPr lang="en-US" sz="2800" b="1" dirty="0"/>
              <a:t>Academic nepotism</a:t>
            </a:r>
          </a:p>
          <a:p>
            <a:pPr marL="342900" indent="-342900">
              <a:buFont typeface="Arial" pitchFamily="34" charset="0"/>
              <a:buChar char="•"/>
            </a:pPr>
            <a:r>
              <a:rPr lang="en-US" sz="2800" b="1" dirty="0"/>
              <a:t>Now integrated with GSFLOW</a:t>
            </a:r>
          </a:p>
          <a:p>
            <a:pPr marL="342900" indent="-342900">
              <a:buFont typeface="Arial" pitchFamily="34" charset="0"/>
              <a:buChar char="•"/>
            </a:pPr>
            <a:r>
              <a:rPr lang="en-US" sz="2800" b="1" dirty="0"/>
              <a:t>MODSIM-GSFLOW also </a:t>
            </a:r>
            <a:r>
              <a:rPr lang="en-US" sz="2800" b="1" u="sng" dirty="0"/>
              <a:t>Free</a:t>
            </a:r>
          </a:p>
          <a:p>
            <a:pPr marL="342900" indent="-342900">
              <a:buFont typeface="Arial" pitchFamily="34" charset="0"/>
              <a:buChar char="•"/>
            </a:pPr>
            <a:endParaRPr lang="en-US" sz="2800" b="1" dirty="0"/>
          </a:p>
        </p:txBody>
      </p:sp>
      <p:sp>
        <p:nvSpPr>
          <p:cNvPr id="3" name="Rectangle 2">
            <a:extLst>
              <a:ext uri="{FF2B5EF4-FFF2-40B4-BE49-F238E27FC236}">
                <a16:creationId xmlns:a16="http://schemas.microsoft.com/office/drawing/2014/main" id="{DCF99FC2-D385-41E2-9B09-FE61EE27E7C6}"/>
              </a:ext>
            </a:extLst>
          </p:cNvPr>
          <p:cNvSpPr/>
          <p:nvPr/>
        </p:nvSpPr>
        <p:spPr>
          <a:xfrm>
            <a:off x="678656" y="911320"/>
            <a:ext cx="7915275" cy="553998"/>
          </a:xfrm>
          <a:prstGeom prst="rect">
            <a:avLst/>
          </a:prstGeom>
        </p:spPr>
        <p:txBody>
          <a:bodyPr wrap="square">
            <a:spAutoFit/>
          </a:bodyPr>
          <a:lstStyle/>
          <a:p>
            <a:pPr algn="ctr"/>
            <a:r>
              <a:rPr lang="en-US" sz="3000" b="1" dirty="0"/>
              <a:t>So why MODSIM?</a:t>
            </a:r>
            <a:endParaRPr lang="en-US" sz="2400" dirty="0"/>
          </a:p>
        </p:txBody>
      </p:sp>
    </p:spTree>
    <p:extLst>
      <p:ext uri="{BB962C8B-B14F-4D97-AF65-F5344CB8AC3E}">
        <p14:creationId xmlns:p14="http://schemas.microsoft.com/office/powerpoint/2010/main" val="30564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F522-98D2-4B54-9A2A-36B1F3220079}"/>
              </a:ext>
            </a:extLst>
          </p:cNvPr>
          <p:cNvPicPr>
            <a:picLocks noChangeAspect="1"/>
          </p:cNvPicPr>
          <p:nvPr/>
        </p:nvPicPr>
        <p:blipFill rotWithShape="1">
          <a:blip r:embed="rId2">
            <a:extLst>
              <a:ext uri="{28A0092B-C50C-407E-A947-70E740481C1C}">
                <a14:useLocalDpi xmlns:a14="http://schemas.microsoft.com/office/drawing/2010/main" val="0"/>
              </a:ext>
            </a:extLst>
          </a:blip>
          <a:srcRect l="3735" t="20231" r="52012" b="13412"/>
          <a:stretch/>
        </p:blipFill>
        <p:spPr>
          <a:xfrm>
            <a:off x="399394" y="1828800"/>
            <a:ext cx="4046483" cy="3426372"/>
          </a:xfrm>
          <a:prstGeom prst="rect">
            <a:avLst/>
          </a:prstGeom>
        </p:spPr>
      </p:pic>
      <p:pic>
        <p:nvPicPr>
          <p:cNvPr id="5" name="Picture 4">
            <a:extLst>
              <a:ext uri="{FF2B5EF4-FFF2-40B4-BE49-F238E27FC236}">
                <a16:creationId xmlns:a16="http://schemas.microsoft.com/office/drawing/2014/main" id="{9B2CBFAA-706A-45AB-B136-234B8EAC0463}"/>
              </a:ext>
            </a:extLst>
          </p:cNvPr>
          <p:cNvPicPr>
            <a:picLocks noChangeAspect="1"/>
          </p:cNvPicPr>
          <p:nvPr/>
        </p:nvPicPr>
        <p:blipFill rotWithShape="1">
          <a:blip r:embed="rId3">
            <a:extLst>
              <a:ext uri="{28A0092B-C50C-407E-A947-70E740481C1C}">
                <a14:useLocalDpi xmlns:a14="http://schemas.microsoft.com/office/drawing/2010/main" val="0"/>
              </a:ext>
            </a:extLst>
          </a:blip>
          <a:srcRect l="5977" t="12830" r="53219" b="14564"/>
          <a:stretch/>
        </p:blipFill>
        <p:spPr>
          <a:xfrm>
            <a:off x="4924117" y="1513490"/>
            <a:ext cx="3731172" cy="3741682"/>
          </a:xfrm>
          <a:prstGeom prst="rect">
            <a:avLst/>
          </a:prstGeom>
        </p:spPr>
      </p:pic>
    </p:spTree>
    <p:extLst>
      <p:ext uri="{BB962C8B-B14F-4D97-AF65-F5344CB8AC3E}">
        <p14:creationId xmlns:p14="http://schemas.microsoft.com/office/powerpoint/2010/main" val="47094286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3138</TotalTime>
  <Words>798</Words>
  <Application>Microsoft Office PowerPoint</Application>
  <PresentationFormat>On-screen Show (4:3)</PresentationFormat>
  <Paragraphs>156</Paragraphs>
  <Slides>22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Century Gothic</vt:lpstr>
      <vt:lpstr>Tw Cen MT</vt:lpstr>
      <vt:lpstr>Wingdings</vt:lpstr>
      <vt:lpstr>Droplet</vt:lpstr>
      <vt:lpstr>MODSIM-GSFLOW Integrating River operation and Hydrologic models</vt:lpstr>
      <vt:lpstr>PowerPoint Presentation</vt:lpstr>
      <vt:lpstr>PowerPoint Presentation</vt:lpstr>
      <vt:lpstr>PowerPoint Presentation</vt:lpstr>
      <vt:lpstr>PowerPoint Presentation</vt:lpstr>
      <vt:lpstr>Tell me more about MODSIM…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 between hydrology and river-reservoir operations:  Integrating GSFLOW with the MODSIM decision support system</dc:title>
  <dc:creator>Morway, Eric</dc:creator>
  <cp:lastModifiedBy>Morway, Eric</cp:lastModifiedBy>
  <cp:revision>122</cp:revision>
  <dcterms:created xsi:type="dcterms:W3CDTF">2018-05-29T09:33:26Z</dcterms:created>
  <dcterms:modified xsi:type="dcterms:W3CDTF">2018-10-25T20:11:42Z</dcterms:modified>
</cp:coreProperties>
</file>